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89" r:id="rId3"/>
    <p:sldId id="288" r:id="rId4"/>
    <p:sldId id="281" r:id="rId5"/>
    <p:sldId id="287" r:id="rId6"/>
    <p:sldId id="271" r:id="rId7"/>
    <p:sldId id="257" r:id="rId8"/>
    <p:sldId id="284" r:id="rId9"/>
    <p:sldId id="275" r:id="rId10"/>
    <p:sldId id="280" r:id="rId11"/>
  </p:sldIdLst>
  <p:sldSz cx="12192000" cy="6858000"/>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89"/>
            <p14:sldId id="288"/>
            <p14:sldId id="281"/>
            <p14:sldId id="287"/>
            <p14:sldId id="271"/>
            <p14:sldId id="257"/>
            <p14:sldId id="284"/>
            <p14:sldId id="275"/>
            <p14:sldId id="280"/>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24726"/>
    <a:srgbClr val="404040"/>
    <a:srgbClr val="FF9B45"/>
    <a:srgbClr val="DD462F"/>
    <a:srgbClr val="F8CFB6"/>
    <a:srgbClr val="F8CAB6"/>
    <a:srgbClr val="923922"/>
    <a:srgbClr val="F5F5F5"/>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214" autoAdjust="0"/>
  </p:normalViewPr>
  <p:slideViewPr>
    <p:cSldViewPr snapToGrid="0">
      <p:cViewPr varScale="1">
        <p:scale>
          <a:sx n="80" d="100"/>
          <a:sy n="80" d="100"/>
        </p:scale>
        <p:origin x="300"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0"/>
    </p:cViewPr>
  </p:sorterViewPr>
  <p:notesViewPr>
    <p:cSldViewPr snapToGrid="0">
      <p:cViewPr varScale="1">
        <p:scale>
          <a:sx n="69" d="100"/>
          <a:sy n="69" d="100"/>
        </p:scale>
        <p:origin x="278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0680FBE-A8DF-4758-9AC4-3A9E1039168F}" type="datetimeFigureOut">
              <a:rPr lang="en-US" smtClean="0"/>
              <a:t>9/18/2019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679768-A2FC-4D08-91F6-8DCE6C566B36}" type="slidenum">
              <a:rPr lang="en-US" smtClean="0"/>
              <a:t>‹#›</a:t>
            </a:fld>
            <a:endParaRPr lang="en-U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C13577B-6902-467D-A26C-08A0DD5E4E03}" type="datetimeFigureOut">
              <a:rPr lang="en-US" smtClean="0"/>
              <a:t>9/18/2019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a:p>
        </p:txBody>
      </p:sp>
    </p:spTree>
    <p:extLst>
      <p:ext uri="{BB962C8B-B14F-4D97-AF65-F5344CB8AC3E}">
        <p14:creationId xmlns:p14="http://schemas.microsoft.com/office/powerpoint/2010/main" val="1560059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5</a:t>
            </a:fld>
            <a:endParaRPr lang="en-US"/>
          </a:p>
        </p:txBody>
      </p:sp>
    </p:spTree>
    <p:extLst>
      <p:ext uri="{BB962C8B-B14F-4D97-AF65-F5344CB8AC3E}">
        <p14:creationId xmlns:p14="http://schemas.microsoft.com/office/powerpoint/2010/main" val="849162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a:p>
        </p:txBody>
      </p:sp>
    </p:spTree>
    <p:extLst>
      <p:ext uri="{BB962C8B-B14F-4D97-AF65-F5344CB8AC3E}">
        <p14:creationId xmlns:p14="http://schemas.microsoft.com/office/powerpoint/2010/main" val="353603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7</a:t>
            </a:fld>
            <a:endParaRPr lang="en-US"/>
          </a:p>
        </p:txBody>
      </p:sp>
    </p:spTree>
    <p:extLst>
      <p:ext uri="{BB962C8B-B14F-4D97-AF65-F5344CB8AC3E}">
        <p14:creationId xmlns:p14="http://schemas.microsoft.com/office/powerpoint/2010/main" val="115967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a:p>
        </p:txBody>
      </p:sp>
    </p:spTree>
    <p:extLst>
      <p:ext uri="{BB962C8B-B14F-4D97-AF65-F5344CB8AC3E}">
        <p14:creationId xmlns:p14="http://schemas.microsoft.com/office/powerpoint/2010/main" val="41321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9</a:t>
            </a:fld>
            <a:endParaRPr lang="en-US"/>
          </a:p>
        </p:txBody>
      </p:sp>
    </p:spTree>
    <p:extLst>
      <p:ext uri="{BB962C8B-B14F-4D97-AF65-F5344CB8AC3E}">
        <p14:creationId xmlns:p14="http://schemas.microsoft.com/office/powerpoint/2010/main" val="2465215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F61EA0F-A667-4B49-8422-0062BC55E249}" type="slidenum">
              <a:rPr lang="en-US" smtClean="0"/>
              <a:t>10</a:t>
            </a:fld>
            <a:endParaRPr lang="en-US"/>
          </a:p>
        </p:txBody>
      </p:sp>
    </p:spTree>
    <p:extLst>
      <p:ext uri="{BB962C8B-B14F-4D97-AF65-F5344CB8AC3E}">
        <p14:creationId xmlns:p14="http://schemas.microsoft.com/office/powerpoint/2010/main" val="29551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smtClean="0"/>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9/18/2019</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smtClean="0"/>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dirty="0"/>
              <a:t>Edit Master text styles</a:t>
            </a:r>
          </a:p>
          <a:p>
            <a:pPr marL="228600" lvl="0" indent="-228600" algn="l" defTabSz="914400" rtl="0" eaLnBrk="1" latinLnBrk="0" hangingPunct="1">
              <a:lnSpc>
                <a:spcPct val="90000"/>
              </a:lnSpc>
              <a:spcBef>
                <a:spcPct val="30000"/>
              </a:spcBef>
              <a:buFont typeface="Arial" panose="020B0604020202020204" pitchFamily="34" charset="0"/>
              <a:buChar char="•"/>
            </a:pPr>
            <a:r>
              <a:rPr lang="en-US" dirty="0"/>
              <a:t>Second level</a:t>
            </a:r>
          </a:p>
          <a:p>
            <a:pPr marL="685800" lvl="1" indent="-228600" algn="l" defTabSz="914400" rtl="0" eaLnBrk="1" latinLnBrk="0" hangingPunct="1">
              <a:lnSpc>
                <a:spcPct val="90000"/>
              </a:lnSpc>
              <a:spcBef>
                <a:spcPct val="30000"/>
              </a:spcBef>
              <a:buFont typeface="Arial" panose="020B0604020202020204" pitchFamily="34" charset="0"/>
              <a:buChar char="•"/>
            </a:pPr>
            <a:r>
              <a:rPr lang="en-US" dirty="0"/>
              <a:t>Third level</a:t>
            </a:r>
          </a:p>
          <a:p>
            <a:pPr marL="1143000" lvl="2" indent="-228600" algn="l" defTabSz="914400" rtl="0" eaLnBrk="1" latinLnBrk="0" hangingPunct="1">
              <a:lnSpc>
                <a:spcPct val="90000"/>
              </a:lnSpc>
              <a:spcBef>
                <a:spcPct val="30000"/>
              </a:spcBef>
              <a:buFont typeface="Arial" panose="020B0604020202020204" pitchFamily="34" charset="0"/>
              <a:buChar char="•"/>
            </a:pPr>
            <a:r>
              <a:rPr lang="en-US" dirty="0"/>
              <a:t>Fourth level</a:t>
            </a:r>
          </a:p>
          <a:p>
            <a:pPr marL="1600200" lvl="3" indent="-228600" algn="l" defTabSz="914400" rtl="0" eaLnBrk="1" latinLnBrk="0" hangingPunct="1">
              <a:lnSpc>
                <a:spcPct val="90000"/>
              </a:lnSpc>
              <a:spcBef>
                <a:spcPct val="30000"/>
              </a:spcBef>
              <a:buFont typeface="Arial" panose="020B0604020202020204" pitchFamily="34" charset="0"/>
              <a:buChar char="•"/>
            </a:pPr>
            <a:r>
              <a:rPr lang="en-US" dirty="0"/>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9/18/2019</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b="0" i="0" u="none"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390" y="874613"/>
            <a:ext cx="11669917" cy="2387600"/>
          </a:xfrm>
        </p:spPr>
        <p:txBody>
          <a:bodyPr anchor="ctr" anchorCtr="0">
            <a:normAutofit/>
          </a:bodyPr>
          <a:lstStyle/>
          <a:p>
            <a:pPr algn="ctr"/>
            <a:r>
              <a:rPr lang="en-US" sz="4800" dirty="0" smtClean="0">
                <a:solidFill>
                  <a:schemeClr val="bg1"/>
                </a:solidFill>
              </a:rPr>
              <a:t>Performance Matters/Unify Student Access</a:t>
            </a:r>
            <a:br>
              <a:rPr lang="en-US" sz="4800" dirty="0" smtClean="0">
                <a:solidFill>
                  <a:schemeClr val="bg1"/>
                </a:solidFill>
              </a:rPr>
            </a:br>
            <a:r>
              <a:rPr lang="en-US" sz="3200" dirty="0">
                <a:solidFill>
                  <a:schemeClr val="bg1"/>
                </a:solidFill>
              </a:rPr>
              <a:t>Online </a:t>
            </a:r>
            <a:r>
              <a:rPr lang="en-US" sz="3200" dirty="0" smtClean="0">
                <a:solidFill>
                  <a:schemeClr val="bg1"/>
                </a:solidFill>
              </a:rPr>
              <a:t>Testing, Reporting, Resources</a:t>
            </a:r>
            <a:endParaRPr lang="en-US" sz="3200" dirty="0">
              <a:solidFill>
                <a:schemeClr val="bg1"/>
              </a:solidFill>
            </a:endParaRPr>
          </a:p>
        </p:txBody>
      </p:sp>
      <p:sp>
        <p:nvSpPr>
          <p:cNvPr id="3" name="Subtitle 2"/>
          <p:cNvSpPr>
            <a:spLocks noGrp="1"/>
          </p:cNvSpPr>
          <p:nvPr>
            <p:ph type="subTitle" idx="4294967295"/>
          </p:nvPr>
        </p:nvSpPr>
        <p:spPr>
          <a:xfrm>
            <a:off x="937101" y="3385779"/>
            <a:ext cx="10601274" cy="1137793"/>
          </a:xfrm>
        </p:spPr>
        <p:txBody>
          <a:bodyPr>
            <a:normAutofit/>
          </a:bodyPr>
          <a:lstStyle/>
          <a:p>
            <a:pPr marL="0" indent="0" algn="ctr">
              <a:buNone/>
            </a:pPr>
            <a:r>
              <a:rPr lang="en-US" sz="2400" dirty="0" smtClean="0">
                <a:solidFill>
                  <a:schemeClr val="bg1"/>
                </a:solidFill>
                <a:latin typeface="+mj-lt"/>
              </a:rPr>
              <a:t>Helping students take ownership of learning.</a:t>
            </a:r>
            <a:endParaRPr lang="en-US" sz="2400" dirty="0">
              <a:solidFill>
                <a:schemeClr val="bg1"/>
              </a:solidFill>
              <a:latin typeface="+mj-lt"/>
            </a:endParaRPr>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Segoe UI Light" panose="020B0502040204020203" pitchFamily="34" charset="0"/>
                <a:cs typeface="Segoe UI Light" panose="020B0502040204020203" pitchFamily="34" charset="0"/>
              </a:rPr>
              <a:t>Logging out of the Student Reporting Portal</a:t>
            </a:r>
            <a:endParaRPr lang="en-US" dirty="0">
              <a:latin typeface="Segoe UI Light" panose="020B0502040204020203" pitchFamily="34" charset="0"/>
              <a:cs typeface="Segoe UI Light" panose="020B0502040204020203" pitchFamily="34" charset="0"/>
            </a:endParaRPr>
          </a:p>
        </p:txBody>
      </p:sp>
      <p:grpSp>
        <p:nvGrpSpPr>
          <p:cNvPr id="13" name="Group 12" descr="Small circle with number 1 inside  indicating step 1"/>
          <p:cNvGrpSpPr/>
          <p:nvPr/>
        </p:nvGrpSpPr>
        <p:grpSpPr bwMode="blackWhite">
          <a:xfrm>
            <a:off x="580762" y="1352578"/>
            <a:ext cx="558179" cy="409838"/>
            <a:chOff x="6953426" y="711274"/>
            <a:chExt cx="558179" cy="409838"/>
          </a:xfrm>
        </p:grpSpPr>
        <p:sp>
          <p:nvSpPr>
            <p:cNvPr id="14" name="Oval 1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descr="Number 1"/>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cxnSp>
        <p:nvCxnSpPr>
          <p:cNvPr id="20" name="Straight Connector 19" descr="Light grey line separating Morph text and images"/>
          <p:cNvCxnSpPr/>
          <p:nvPr/>
        </p:nvCxnSpPr>
        <p:spPr>
          <a:xfrm>
            <a:off x="6296866" y="1472431"/>
            <a:ext cx="0" cy="4892634"/>
          </a:xfrm>
          <a:prstGeom prst="line">
            <a:avLst/>
          </a:prstGeom>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015753" y="4535848"/>
            <a:ext cx="10337294" cy="1200329"/>
          </a:xfrm>
          <a:prstGeom prst="rect">
            <a:avLst/>
          </a:prstGeom>
          <a:noFill/>
          <a:ln>
            <a:noFill/>
          </a:ln>
          <a:effectLst>
            <a:outerShdw blurRad="76200" dist="12700" dir="8100000" sy="-23000" kx="800400" algn="br" rotWithShape="0">
              <a:prstClr val="black">
                <a:alpha val="20000"/>
              </a:prstClr>
            </a:outerShdw>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US" dirty="0" smtClean="0"/>
              <a:t>It is very important to </a:t>
            </a:r>
            <a:r>
              <a:rPr lang="en-US" dirty="0"/>
              <a:t>always remember to log out of your </a:t>
            </a:r>
            <a:r>
              <a:rPr lang="en-US" dirty="0" smtClean="0"/>
              <a:t>Student Reporting Portal</a:t>
            </a:r>
            <a:r>
              <a:rPr lang="en-US" dirty="0"/>
              <a:t>, especially when utilizing a shared or public computer.  Since most computers utilize cookies or markers in the cache to enable them to work faster, students need to remember to log out in order to protect their confidentiality. </a:t>
            </a:r>
            <a:r>
              <a:rPr lang="en-US" dirty="0" smtClean="0"/>
              <a:t>Simply closing a tab or window is not sufficient.</a:t>
            </a:r>
            <a:endParaRPr lang="en-US" dirty="0"/>
          </a:p>
        </p:txBody>
      </p:sp>
      <p:pic>
        <p:nvPicPr>
          <p:cNvPr id="31" name="Picture 30"/>
          <p:cNvPicPr/>
          <p:nvPr/>
        </p:nvPicPr>
        <p:blipFill>
          <a:blip r:embed="rId3"/>
          <a:stretch>
            <a:fillRect/>
          </a:stretch>
        </p:blipFill>
        <p:spPr>
          <a:xfrm>
            <a:off x="390035" y="2114455"/>
            <a:ext cx="11138946" cy="1747113"/>
          </a:xfrm>
          <a:prstGeom prst="rect">
            <a:avLst/>
          </a:prstGeom>
        </p:spPr>
      </p:pic>
      <p:sp>
        <p:nvSpPr>
          <p:cNvPr id="32" name="Text Box 47"/>
          <p:cNvSpPr txBox="1"/>
          <p:nvPr/>
        </p:nvSpPr>
        <p:spPr>
          <a:xfrm>
            <a:off x="1327033" y="3258946"/>
            <a:ext cx="1536546" cy="2660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Student Name</a:t>
            </a:r>
          </a:p>
        </p:txBody>
      </p:sp>
      <p:sp>
        <p:nvSpPr>
          <p:cNvPr id="33" name="Text Box 48"/>
          <p:cNvSpPr txBox="1"/>
          <p:nvPr/>
        </p:nvSpPr>
        <p:spPr>
          <a:xfrm>
            <a:off x="3509550" y="3133882"/>
            <a:ext cx="1213278" cy="42668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4" name="Text Box 48"/>
          <p:cNvSpPr txBox="1"/>
          <p:nvPr/>
        </p:nvSpPr>
        <p:spPr>
          <a:xfrm>
            <a:off x="6185048" y="3089736"/>
            <a:ext cx="1213278" cy="42668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5" name="Text Box 50"/>
          <p:cNvSpPr txBox="1"/>
          <p:nvPr/>
        </p:nvSpPr>
        <p:spPr>
          <a:xfrm>
            <a:off x="9619640" y="2129174"/>
            <a:ext cx="941070" cy="272415"/>
          </a:xfrm>
          <a:prstGeom prst="rect">
            <a:avLst/>
          </a:prstGeom>
          <a:solidFill>
            <a:schemeClr val="tx1">
              <a:lumMod val="75000"/>
              <a:lumOff val="25000"/>
            </a:schemeClr>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9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Studen</a:t>
            </a:r>
            <a:r>
              <a:rPr lang="en-US" sz="1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 Name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Oval 35"/>
          <p:cNvSpPr/>
          <p:nvPr/>
        </p:nvSpPr>
        <p:spPr>
          <a:xfrm>
            <a:off x="10506250" y="2200928"/>
            <a:ext cx="190500" cy="128905"/>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Up Arrow 36"/>
          <p:cNvSpPr/>
          <p:nvPr/>
        </p:nvSpPr>
        <p:spPr>
          <a:xfrm>
            <a:off x="10445876" y="2371479"/>
            <a:ext cx="273050" cy="845820"/>
          </a:xfrm>
          <a:prstGeom prst="upArrow">
            <a:avLst/>
          </a:prstGeom>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TextBox 7"/>
          <p:cNvSpPr txBox="1"/>
          <p:nvPr/>
        </p:nvSpPr>
        <p:spPr>
          <a:xfrm>
            <a:off x="1021735" y="1384438"/>
            <a:ext cx="4987597" cy="369332"/>
          </a:xfrm>
          <a:prstGeom prst="rect">
            <a:avLst/>
          </a:prstGeom>
          <a:noFill/>
        </p:spPr>
        <p:txBody>
          <a:bodyPr wrap="square" rtlCol="0">
            <a:spAutoFit/>
          </a:bodyPr>
          <a:lstStyle/>
          <a:p>
            <a:r>
              <a:rPr lang="en-US" dirty="0" smtClean="0"/>
              <a:t>Log out through your Student Details page</a:t>
            </a:r>
            <a:endParaRPr lang="en-US" dirty="0"/>
          </a:p>
        </p:txBody>
      </p:sp>
      <p:sp>
        <p:nvSpPr>
          <p:cNvPr id="5" name="TextBox 4"/>
          <p:cNvSpPr txBox="1"/>
          <p:nvPr/>
        </p:nvSpPr>
        <p:spPr>
          <a:xfrm>
            <a:off x="6584401" y="1330369"/>
            <a:ext cx="5036741" cy="646331"/>
          </a:xfrm>
          <a:prstGeom prst="rect">
            <a:avLst/>
          </a:prstGeom>
          <a:noFill/>
        </p:spPr>
        <p:txBody>
          <a:bodyPr wrap="square" rtlCol="0">
            <a:spAutoFit/>
          </a:bodyPr>
          <a:lstStyle/>
          <a:p>
            <a:r>
              <a:rPr lang="en-US" dirty="0" smtClean="0"/>
              <a:t>Click on the downward triangle (pictured below) next to your name and choose “Logout.”</a:t>
            </a:r>
            <a:endParaRPr lang="en-US" dirty="0"/>
          </a:p>
        </p:txBody>
      </p:sp>
      <p:grpSp>
        <p:nvGrpSpPr>
          <p:cNvPr id="25" name="Group 24" descr="Small circle with number 2 inside  indicating step 2"/>
          <p:cNvGrpSpPr/>
          <p:nvPr/>
        </p:nvGrpSpPr>
        <p:grpSpPr bwMode="blackWhite">
          <a:xfrm>
            <a:off x="5820483" y="1382196"/>
            <a:ext cx="558179" cy="409838"/>
            <a:chOff x="6953426" y="711274"/>
            <a:chExt cx="558179" cy="409838"/>
          </a:xfrm>
        </p:grpSpPr>
        <p:sp>
          <p:nvSpPr>
            <p:cNvPr id="26" name="Oval 25"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descr="Number 2"/>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spTree>
    <p:extLst>
      <p:ext uri="{BB962C8B-B14F-4D97-AF65-F5344CB8AC3E}">
        <p14:creationId xmlns:p14="http://schemas.microsoft.com/office/powerpoint/2010/main" val="2596833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District Website</a:t>
            </a:r>
            <a:endParaRPr lang="en-US" dirty="0"/>
          </a:p>
        </p:txBody>
      </p:sp>
      <p:pic>
        <p:nvPicPr>
          <p:cNvPr id="4" name="Content Placeholder 3"/>
          <p:cNvPicPr>
            <a:picLocks noGrp="1" noChangeAspect="1"/>
          </p:cNvPicPr>
          <p:nvPr>
            <p:ph sz="quarter" idx="10"/>
          </p:nvPr>
        </p:nvPicPr>
        <p:blipFill>
          <a:blip r:embed="rId2"/>
          <a:stretch>
            <a:fillRect/>
          </a:stretch>
        </p:blipFill>
        <p:spPr>
          <a:xfrm>
            <a:off x="521207" y="2314833"/>
            <a:ext cx="9941607" cy="1775660"/>
          </a:xfrm>
          <a:prstGeom prst="rect">
            <a:avLst/>
          </a:prstGeom>
        </p:spPr>
      </p:pic>
      <p:sp>
        <p:nvSpPr>
          <p:cNvPr id="5" name="Rectangle 4"/>
          <p:cNvSpPr/>
          <p:nvPr/>
        </p:nvSpPr>
        <p:spPr>
          <a:xfrm>
            <a:off x="521207" y="1849819"/>
            <a:ext cx="3834832" cy="369332"/>
          </a:xfrm>
          <a:prstGeom prst="rect">
            <a:avLst/>
          </a:prstGeom>
        </p:spPr>
        <p:txBody>
          <a:bodyPr wrap="none">
            <a:spAutoFit/>
          </a:bodyPr>
          <a:lstStyle/>
          <a:p>
            <a:r>
              <a:rPr lang="en-US" dirty="0"/>
              <a:t>https://www.palmbeachschools.org/</a:t>
            </a:r>
          </a:p>
        </p:txBody>
      </p:sp>
      <p:sp>
        <p:nvSpPr>
          <p:cNvPr id="6" name="TextBox 5"/>
          <p:cNvSpPr txBox="1"/>
          <p:nvPr/>
        </p:nvSpPr>
        <p:spPr>
          <a:xfrm>
            <a:off x="521207" y="1244251"/>
            <a:ext cx="5280231" cy="646331"/>
          </a:xfrm>
          <a:prstGeom prst="rect">
            <a:avLst/>
          </a:prstGeom>
          <a:noFill/>
        </p:spPr>
        <p:txBody>
          <a:bodyPr wrap="square" rtlCol="0">
            <a:spAutoFit/>
          </a:bodyPr>
          <a:lstStyle/>
          <a:p>
            <a:r>
              <a:rPr lang="en-US" dirty="0" smtClean="0"/>
              <a:t>Go to the Palm Beach County Schools website</a:t>
            </a:r>
          </a:p>
          <a:p>
            <a:r>
              <a:rPr lang="en-US" dirty="0" smtClean="0"/>
              <a:t>The link is here:</a:t>
            </a:r>
            <a:endParaRPr lang="en-US" dirty="0"/>
          </a:p>
        </p:txBody>
      </p:sp>
      <p:sp>
        <p:nvSpPr>
          <p:cNvPr id="7" name="Down Arrow 6"/>
          <p:cNvSpPr/>
          <p:nvPr/>
        </p:nvSpPr>
        <p:spPr>
          <a:xfrm>
            <a:off x="9160476" y="1276604"/>
            <a:ext cx="1499287" cy="1227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Click District</a:t>
            </a:r>
            <a:endParaRPr lang="en-US" sz="1400" dirty="0"/>
          </a:p>
        </p:txBody>
      </p:sp>
      <p:pic>
        <p:nvPicPr>
          <p:cNvPr id="9" name="Picture 8"/>
          <p:cNvPicPr>
            <a:picLocks noChangeAspect="1"/>
          </p:cNvPicPr>
          <p:nvPr/>
        </p:nvPicPr>
        <p:blipFill>
          <a:blip r:embed="rId3"/>
          <a:stretch>
            <a:fillRect/>
          </a:stretch>
        </p:blipFill>
        <p:spPr>
          <a:xfrm>
            <a:off x="7122383" y="4178346"/>
            <a:ext cx="1609725" cy="2190750"/>
          </a:xfrm>
          <a:prstGeom prst="rect">
            <a:avLst/>
          </a:prstGeom>
        </p:spPr>
      </p:pic>
      <p:sp>
        <p:nvSpPr>
          <p:cNvPr id="10" name="TextBox 9"/>
          <p:cNvSpPr txBox="1"/>
          <p:nvPr/>
        </p:nvSpPr>
        <p:spPr>
          <a:xfrm>
            <a:off x="3229232" y="4944056"/>
            <a:ext cx="4275438" cy="369332"/>
          </a:xfrm>
          <a:prstGeom prst="rect">
            <a:avLst/>
          </a:prstGeom>
          <a:noFill/>
        </p:spPr>
        <p:txBody>
          <a:bodyPr wrap="square" rtlCol="0">
            <a:spAutoFit/>
          </a:bodyPr>
          <a:lstStyle/>
          <a:p>
            <a:r>
              <a:rPr lang="en-US" dirty="0" smtClean="0"/>
              <a:t>Then click on Charter Schools</a:t>
            </a:r>
            <a:endParaRPr lang="en-US" dirty="0"/>
          </a:p>
        </p:txBody>
      </p:sp>
      <p:cxnSp>
        <p:nvCxnSpPr>
          <p:cNvPr id="12" name="Straight Arrow Connector 11"/>
          <p:cNvCxnSpPr/>
          <p:nvPr/>
        </p:nvCxnSpPr>
        <p:spPr>
          <a:xfrm>
            <a:off x="6326659" y="5128722"/>
            <a:ext cx="881449" cy="7530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646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Unify Website </a:t>
            </a:r>
            <a:endParaRPr lang="en-US" dirty="0"/>
          </a:p>
        </p:txBody>
      </p:sp>
      <p:pic>
        <p:nvPicPr>
          <p:cNvPr id="4" name="Content Placeholder 3"/>
          <p:cNvPicPr>
            <a:picLocks noGrp="1" noChangeAspect="1"/>
          </p:cNvPicPr>
          <p:nvPr>
            <p:ph sz="quarter" idx="10"/>
          </p:nvPr>
        </p:nvPicPr>
        <p:blipFill>
          <a:blip r:embed="rId2"/>
          <a:stretch>
            <a:fillRect/>
          </a:stretch>
        </p:blipFill>
        <p:spPr>
          <a:xfrm>
            <a:off x="607200" y="1369197"/>
            <a:ext cx="2617481" cy="3408749"/>
          </a:xfrm>
          <a:prstGeom prst="rect">
            <a:avLst/>
          </a:prstGeom>
        </p:spPr>
      </p:pic>
      <p:sp>
        <p:nvSpPr>
          <p:cNvPr id="5" name="TextBox 4"/>
          <p:cNvSpPr txBox="1"/>
          <p:nvPr/>
        </p:nvSpPr>
        <p:spPr>
          <a:xfrm>
            <a:off x="3224681" y="4036540"/>
            <a:ext cx="2791879" cy="646331"/>
          </a:xfrm>
          <a:prstGeom prst="rect">
            <a:avLst/>
          </a:prstGeom>
          <a:noFill/>
        </p:spPr>
        <p:txBody>
          <a:bodyPr wrap="square" rtlCol="0">
            <a:spAutoFit/>
          </a:bodyPr>
          <a:lstStyle/>
          <a:p>
            <a:r>
              <a:rPr lang="en-US" dirty="0" smtClean="0"/>
              <a:t>Click on Unify Student Login</a:t>
            </a:r>
            <a:endParaRPr lang="en-US" dirty="0"/>
          </a:p>
        </p:txBody>
      </p:sp>
      <p:cxnSp>
        <p:nvCxnSpPr>
          <p:cNvPr id="7" name="Straight Arrow Connector 6"/>
          <p:cNvCxnSpPr>
            <a:stCxn id="5" idx="1"/>
          </p:cNvCxnSpPr>
          <p:nvPr/>
        </p:nvCxnSpPr>
        <p:spPr>
          <a:xfrm flipH="1">
            <a:off x="2326009" y="4359706"/>
            <a:ext cx="898672" cy="1134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10" name="Picture 9"/>
          <p:cNvPicPr>
            <a:picLocks noChangeAspect="1"/>
          </p:cNvPicPr>
          <p:nvPr/>
        </p:nvPicPr>
        <p:blipFill>
          <a:blip r:embed="rId3"/>
          <a:stretch>
            <a:fillRect/>
          </a:stretch>
        </p:blipFill>
        <p:spPr>
          <a:xfrm>
            <a:off x="6915232" y="1298617"/>
            <a:ext cx="4410075" cy="3914775"/>
          </a:xfrm>
          <a:prstGeom prst="rect">
            <a:avLst/>
          </a:prstGeom>
        </p:spPr>
      </p:pic>
      <p:sp>
        <p:nvSpPr>
          <p:cNvPr id="14" name="TextBox 13"/>
          <p:cNvSpPr txBox="1"/>
          <p:nvPr/>
        </p:nvSpPr>
        <p:spPr>
          <a:xfrm>
            <a:off x="7631925" y="5423873"/>
            <a:ext cx="2928984" cy="369332"/>
          </a:xfrm>
          <a:prstGeom prst="rect">
            <a:avLst/>
          </a:prstGeom>
          <a:noFill/>
        </p:spPr>
        <p:txBody>
          <a:bodyPr wrap="square" rtlCol="0">
            <a:spAutoFit/>
          </a:bodyPr>
          <a:lstStyle/>
          <a:p>
            <a:r>
              <a:rPr lang="en-US" dirty="0" smtClean="0"/>
              <a:t>Then this box will pop up</a:t>
            </a:r>
            <a:endParaRPr lang="en-US" dirty="0"/>
          </a:p>
        </p:txBody>
      </p:sp>
    </p:spTree>
    <p:extLst>
      <p:ext uri="{BB962C8B-B14F-4D97-AF65-F5344CB8AC3E}">
        <p14:creationId xmlns:p14="http://schemas.microsoft.com/office/powerpoint/2010/main" val="401887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7" y="448056"/>
            <a:ext cx="9437605" cy="640080"/>
          </a:xfrm>
        </p:spPr>
        <p:txBody>
          <a:bodyPr/>
          <a:lstStyle/>
          <a:p>
            <a:r>
              <a:rPr lang="en-US" dirty="0"/>
              <a:t>Performance Matters </a:t>
            </a:r>
            <a:r>
              <a:rPr lang="en-US" dirty="0" smtClean="0"/>
              <a:t>Login Landing Page – </a:t>
            </a:r>
            <a:r>
              <a:rPr lang="en-US" b="1" dirty="0" smtClean="0"/>
              <a:t>Online Testing</a:t>
            </a:r>
            <a:endParaRPr lang="en-US" b="1" dirty="0">
              <a:latin typeface="Segoe UI Light" panose="020B0502040204020203" pitchFamily="34" charset="0"/>
              <a:cs typeface="Segoe UI Light" panose="020B0502040204020203" pitchFamily="34" charset="0"/>
            </a:endParaRPr>
          </a:p>
        </p:txBody>
      </p:sp>
      <p:sp>
        <p:nvSpPr>
          <p:cNvPr id="8" name="Rounded Rectangle 7"/>
          <p:cNvSpPr/>
          <p:nvPr/>
        </p:nvSpPr>
        <p:spPr>
          <a:xfrm>
            <a:off x="1556426" y="2892121"/>
            <a:ext cx="3474191" cy="2352675"/>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n-US" sz="1200" b="1" dirty="0" smtClean="0">
              <a:solidFill>
                <a:srgbClr val="000000"/>
              </a:solidFill>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200" b="1" dirty="0">
              <a:solidFill>
                <a:srgbClr val="000000"/>
              </a:solidFill>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smtClean="0">
                <a:solidFill>
                  <a:srgbClr val="000000"/>
                </a:solidFill>
                <a:effectLst/>
                <a:ea typeface="Calibri" panose="020F0502020204030204" pitchFamily="34" charset="0"/>
                <a:cs typeface="Times New Roman" panose="02020603050405020304" pitchFamily="18" charset="0"/>
              </a:rPr>
              <a:t>To </a:t>
            </a:r>
            <a:r>
              <a:rPr lang="en-US" sz="1200" b="1" dirty="0">
                <a:solidFill>
                  <a:srgbClr val="000000"/>
                </a:solidFill>
                <a:effectLst/>
                <a:ea typeface="Calibri" panose="020F0502020204030204" pitchFamily="34" charset="0"/>
                <a:cs typeface="Times New Roman" panose="02020603050405020304" pitchFamily="18" charset="0"/>
              </a:rPr>
              <a:t>Log into the Student Portal, students must log into the Testing Tunnel.  Students would do so by entering:</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Student Login: Pb + their student #</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Example: pb22234567</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Password: Pb + their student #</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Example: pb22234567</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p:txBody>
      </p:sp>
      <p:sp>
        <p:nvSpPr>
          <p:cNvPr id="12" name="TextBox 11"/>
          <p:cNvSpPr txBox="1"/>
          <p:nvPr/>
        </p:nvSpPr>
        <p:spPr>
          <a:xfrm>
            <a:off x="7578105" y="3657354"/>
            <a:ext cx="1679407" cy="200055"/>
          </a:xfrm>
          <a:prstGeom prst="rect">
            <a:avLst/>
          </a:prstGeom>
          <a:solidFill>
            <a:srgbClr val="FFFFCC"/>
          </a:solidFill>
        </p:spPr>
        <p:txBody>
          <a:bodyPr wrap="square" rtlCol="0">
            <a:spAutoFit/>
          </a:bodyPr>
          <a:lstStyle/>
          <a:p>
            <a:r>
              <a:rPr lang="en-US" sz="700" b="1" dirty="0" smtClean="0">
                <a:solidFill>
                  <a:schemeClr val="bg1">
                    <a:lumMod val="50000"/>
                  </a:schemeClr>
                </a:solidFill>
                <a:ea typeface="Calibri" panose="020F0502020204030204" pitchFamily="34" charset="0"/>
                <a:cs typeface="Times New Roman" panose="02020603050405020304" pitchFamily="18" charset="0"/>
              </a:rPr>
              <a:t>pb22234567</a:t>
            </a:r>
            <a:endParaRPr lang="en-US" sz="700" dirty="0">
              <a:solidFill>
                <a:schemeClr val="bg1">
                  <a:lumMod val="50000"/>
                </a:schemeClr>
              </a:solidFill>
            </a:endParaRPr>
          </a:p>
        </p:txBody>
      </p:sp>
      <p:sp>
        <p:nvSpPr>
          <p:cNvPr id="13" name="TextBox 12"/>
          <p:cNvSpPr txBox="1"/>
          <p:nvPr/>
        </p:nvSpPr>
        <p:spPr>
          <a:xfrm>
            <a:off x="7578105" y="3905364"/>
            <a:ext cx="1679407" cy="200055"/>
          </a:xfrm>
          <a:prstGeom prst="rect">
            <a:avLst/>
          </a:prstGeom>
          <a:solidFill>
            <a:srgbClr val="FFFFCC"/>
          </a:solidFill>
        </p:spPr>
        <p:txBody>
          <a:bodyPr wrap="square" rtlCol="0">
            <a:spAutoFit/>
          </a:bodyPr>
          <a:lstStyle/>
          <a:p>
            <a:r>
              <a:rPr lang="en-US" sz="700" b="1" dirty="0" smtClean="0">
                <a:solidFill>
                  <a:schemeClr val="bg1">
                    <a:lumMod val="50000"/>
                  </a:schemeClr>
                </a:solidFill>
                <a:cs typeface="Times New Roman" panose="02020603050405020304" pitchFamily="18" charset="0"/>
              </a:rPr>
              <a:t>**********</a:t>
            </a:r>
            <a:endParaRPr lang="en-US" sz="700" dirty="0">
              <a:solidFill>
                <a:schemeClr val="bg1">
                  <a:lumMod val="50000"/>
                </a:schemeClr>
              </a:solidFill>
            </a:endParaRPr>
          </a:p>
        </p:txBody>
      </p:sp>
      <p:pic>
        <p:nvPicPr>
          <p:cNvPr id="4" name="Picture 3"/>
          <p:cNvPicPr>
            <a:picLocks noChangeAspect="1"/>
          </p:cNvPicPr>
          <p:nvPr/>
        </p:nvPicPr>
        <p:blipFill>
          <a:blip r:embed="rId3"/>
          <a:stretch>
            <a:fillRect/>
          </a:stretch>
        </p:blipFill>
        <p:spPr>
          <a:xfrm>
            <a:off x="8880831" y="4068459"/>
            <a:ext cx="376681" cy="263223"/>
          </a:xfrm>
          <a:prstGeom prst="rect">
            <a:avLst/>
          </a:prstGeom>
        </p:spPr>
      </p:pic>
      <p:pic>
        <p:nvPicPr>
          <p:cNvPr id="6" name="Picture 5"/>
          <p:cNvPicPr>
            <a:picLocks noChangeAspect="1"/>
          </p:cNvPicPr>
          <p:nvPr/>
        </p:nvPicPr>
        <p:blipFill rotWithShape="1">
          <a:blip r:embed="rId4"/>
          <a:srcRect b="91239"/>
          <a:stretch/>
        </p:blipFill>
        <p:spPr>
          <a:xfrm>
            <a:off x="7093334" y="1852014"/>
            <a:ext cx="4662582" cy="532768"/>
          </a:xfrm>
          <a:prstGeom prst="rect">
            <a:avLst/>
          </a:prstGeom>
        </p:spPr>
      </p:pic>
      <p:pic>
        <p:nvPicPr>
          <p:cNvPr id="10" name="Picture 9"/>
          <p:cNvPicPr>
            <a:picLocks noChangeAspect="1"/>
          </p:cNvPicPr>
          <p:nvPr/>
        </p:nvPicPr>
        <p:blipFill>
          <a:blip r:embed="rId5"/>
          <a:stretch>
            <a:fillRect/>
          </a:stretch>
        </p:blipFill>
        <p:spPr>
          <a:xfrm>
            <a:off x="7093334" y="2371647"/>
            <a:ext cx="4662582" cy="4216290"/>
          </a:xfrm>
          <a:prstGeom prst="rect">
            <a:avLst/>
          </a:prstGeom>
        </p:spPr>
      </p:pic>
      <p:sp>
        <p:nvSpPr>
          <p:cNvPr id="14" name="TextBox 13"/>
          <p:cNvSpPr txBox="1"/>
          <p:nvPr/>
        </p:nvSpPr>
        <p:spPr>
          <a:xfrm>
            <a:off x="7520604" y="3830082"/>
            <a:ext cx="1237805" cy="276999"/>
          </a:xfrm>
          <a:prstGeom prst="rect">
            <a:avLst/>
          </a:prstGeom>
          <a:solidFill>
            <a:srgbClr val="FFFFCC"/>
          </a:solidFill>
        </p:spPr>
        <p:txBody>
          <a:bodyPr wrap="square" rtlCol="0">
            <a:spAutoFit/>
          </a:bodyPr>
          <a:lstStyle/>
          <a:p>
            <a:r>
              <a:rPr lang="en-US" sz="1200" dirty="0" smtClean="0"/>
              <a:t>pb22234567</a:t>
            </a:r>
            <a:endParaRPr lang="en-US" sz="1200" dirty="0"/>
          </a:p>
        </p:txBody>
      </p:sp>
      <p:cxnSp>
        <p:nvCxnSpPr>
          <p:cNvPr id="11" name="Straight Arrow Connector 10"/>
          <p:cNvCxnSpPr/>
          <p:nvPr/>
        </p:nvCxnSpPr>
        <p:spPr>
          <a:xfrm>
            <a:off x="4706604" y="4041132"/>
            <a:ext cx="2724739"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506024" y="4542732"/>
            <a:ext cx="292531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21206" y="1185650"/>
            <a:ext cx="11167689" cy="646331"/>
          </a:xfrm>
          <a:prstGeom prst="rect">
            <a:avLst/>
          </a:prstGeom>
        </p:spPr>
        <p:txBody>
          <a:bodyPr wrap="square">
            <a:spAutoFit/>
          </a:bodyPr>
          <a:lstStyle/>
          <a:p>
            <a:r>
              <a:rPr lang="en-US" dirty="0"/>
              <a:t>Students will have two access options to enter the “Login to Online Testing” or “Login to Student Portal</a:t>
            </a:r>
            <a:r>
              <a:rPr lang="en-US" dirty="0" smtClean="0"/>
              <a:t>”.</a:t>
            </a:r>
          </a:p>
          <a:p>
            <a:r>
              <a:rPr lang="en-US" dirty="0" smtClean="0"/>
              <a:t>To begin testing, students will select “</a:t>
            </a:r>
            <a:r>
              <a:rPr lang="en-US" b="1" i="1" dirty="0" smtClean="0"/>
              <a:t>Login to Online Testing</a:t>
            </a:r>
            <a:r>
              <a:rPr lang="en-US" dirty="0" smtClean="0"/>
              <a:t>” as shown below.</a:t>
            </a:r>
          </a:p>
        </p:txBody>
      </p:sp>
      <p:sp>
        <p:nvSpPr>
          <p:cNvPr id="19" name="Rectangle 18"/>
          <p:cNvSpPr/>
          <p:nvPr/>
        </p:nvSpPr>
        <p:spPr>
          <a:xfrm>
            <a:off x="7419075" y="4904517"/>
            <a:ext cx="4071518" cy="47719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207" y="448056"/>
            <a:ext cx="9437605" cy="640080"/>
          </a:xfrm>
        </p:spPr>
        <p:txBody>
          <a:bodyPr/>
          <a:lstStyle/>
          <a:p>
            <a:r>
              <a:rPr lang="en-US" dirty="0"/>
              <a:t>Performance Matters </a:t>
            </a:r>
            <a:r>
              <a:rPr lang="en-US" dirty="0" smtClean="0"/>
              <a:t>Login Landing </a:t>
            </a:r>
            <a:r>
              <a:rPr lang="en-US" dirty="0"/>
              <a:t>Page – </a:t>
            </a:r>
            <a:r>
              <a:rPr lang="en-US" b="1" dirty="0" smtClean="0"/>
              <a:t>Student Reporting</a:t>
            </a:r>
            <a:endParaRPr lang="en-US" dirty="0">
              <a:latin typeface="Segoe UI Light" panose="020B0502040204020203" pitchFamily="34" charset="0"/>
              <a:cs typeface="Segoe UI Light" panose="020B0502040204020203" pitchFamily="34" charset="0"/>
            </a:endParaRPr>
          </a:p>
        </p:txBody>
      </p:sp>
      <p:sp>
        <p:nvSpPr>
          <p:cNvPr id="8" name="Rounded Rectangle 7"/>
          <p:cNvSpPr/>
          <p:nvPr/>
        </p:nvSpPr>
        <p:spPr>
          <a:xfrm>
            <a:off x="1556426" y="2892121"/>
            <a:ext cx="3474191" cy="2352675"/>
          </a:xfrm>
          <a:prstGeom prst="round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n-US" sz="1200" b="1" dirty="0" smtClean="0">
              <a:solidFill>
                <a:srgbClr val="000000"/>
              </a:solidFill>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200" b="1" dirty="0">
              <a:solidFill>
                <a:srgbClr val="000000"/>
              </a:solidFill>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smtClean="0">
                <a:solidFill>
                  <a:srgbClr val="000000"/>
                </a:solidFill>
                <a:effectLst/>
                <a:ea typeface="Calibri" panose="020F0502020204030204" pitchFamily="34" charset="0"/>
                <a:cs typeface="Times New Roman" panose="02020603050405020304" pitchFamily="18" charset="0"/>
              </a:rPr>
              <a:t>To </a:t>
            </a:r>
            <a:r>
              <a:rPr lang="en-US" sz="1200" b="1" dirty="0">
                <a:solidFill>
                  <a:srgbClr val="000000"/>
                </a:solidFill>
                <a:effectLst/>
                <a:ea typeface="Calibri" panose="020F0502020204030204" pitchFamily="34" charset="0"/>
                <a:cs typeface="Times New Roman" panose="02020603050405020304" pitchFamily="18" charset="0"/>
              </a:rPr>
              <a:t>Log into the Student Portal, students must log into the Testing Tunnel.  Students would do so by entering:</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Student Login: Pb + their student #</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Example: pb22234567</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Password: Pb + their student #</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200" b="1" dirty="0">
                <a:solidFill>
                  <a:srgbClr val="000000"/>
                </a:solidFill>
                <a:effectLst/>
                <a:ea typeface="Calibri" panose="020F0502020204030204" pitchFamily="34" charset="0"/>
                <a:cs typeface="Times New Roman" panose="02020603050405020304" pitchFamily="18" charset="0"/>
              </a:rPr>
              <a:t>Example: pb22234567</a:t>
            </a:r>
            <a:endParaRPr lang="en-US" sz="1100" dirty="0">
              <a:effectLst/>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800"/>
              </a:spcAft>
            </a:pPr>
            <a:r>
              <a:rPr lang="en-US" sz="1100" dirty="0">
                <a:effectLst/>
                <a:ea typeface="Calibri" panose="020F0502020204030204" pitchFamily="34" charset="0"/>
                <a:cs typeface="Times New Roman" panose="02020603050405020304" pitchFamily="18" charset="0"/>
              </a:rPr>
              <a:t> </a:t>
            </a:r>
          </a:p>
        </p:txBody>
      </p:sp>
      <p:sp>
        <p:nvSpPr>
          <p:cNvPr id="12" name="TextBox 11"/>
          <p:cNvSpPr txBox="1"/>
          <p:nvPr/>
        </p:nvSpPr>
        <p:spPr>
          <a:xfrm>
            <a:off x="7578105" y="3657354"/>
            <a:ext cx="1679407" cy="200055"/>
          </a:xfrm>
          <a:prstGeom prst="rect">
            <a:avLst/>
          </a:prstGeom>
          <a:solidFill>
            <a:srgbClr val="FFFFCC"/>
          </a:solidFill>
        </p:spPr>
        <p:txBody>
          <a:bodyPr wrap="square" rtlCol="0">
            <a:spAutoFit/>
          </a:bodyPr>
          <a:lstStyle/>
          <a:p>
            <a:r>
              <a:rPr lang="en-US" sz="700" b="1" dirty="0" smtClean="0">
                <a:solidFill>
                  <a:schemeClr val="bg1">
                    <a:lumMod val="50000"/>
                  </a:schemeClr>
                </a:solidFill>
                <a:ea typeface="Calibri" panose="020F0502020204030204" pitchFamily="34" charset="0"/>
                <a:cs typeface="Times New Roman" panose="02020603050405020304" pitchFamily="18" charset="0"/>
              </a:rPr>
              <a:t>pb22234567</a:t>
            </a:r>
            <a:endParaRPr lang="en-US" sz="700" dirty="0">
              <a:solidFill>
                <a:schemeClr val="bg1">
                  <a:lumMod val="50000"/>
                </a:schemeClr>
              </a:solidFill>
            </a:endParaRPr>
          </a:p>
        </p:txBody>
      </p:sp>
      <p:sp>
        <p:nvSpPr>
          <p:cNvPr id="13" name="TextBox 12"/>
          <p:cNvSpPr txBox="1"/>
          <p:nvPr/>
        </p:nvSpPr>
        <p:spPr>
          <a:xfrm>
            <a:off x="7578105" y="3905364"/>
            <a:ext cx="1679407" cy="200055"/>
          </a:xfrm>
          <a:prstGeom prst="rect">
            <a:avLst/>
          </a:prstGeom>
          <a:solidFill>
            <a:srgbClr val="FFFFCC"/>
          </a:solidFill>
        </p:spPr>
        <p:txBody>
          <a:bodyPr wrap="square" rtlCol="0">
            <a:spAutoFit/>
          </a:bodyPr>
          <a:lstStyle/>
          <a:p>
            <a:r>
              <a:rPr lang="en-US" sz="700" b="1" dirty="0" smtClean="0">
                <a:solidFill>
                  <a:schemeClr val="bg1">
                    <a:lumMod val="50000"/>
                  </a:schemeClr>
                </a:solidFill>
                <a:cs typeface="Times New Roman" panose="02020603050405020304" pitchFamily="18" charset="0"/>
              </a:rPr>
              <a:t>**********</a:t>
            </a:r>
            <a:endParaRPr lang="en-US" sz="700" dirty="0">
              <a:solidFill>
                <a:schemeClr val="bg1">
                  <a:lumMod val="50000"/>
                </a:schemeClr>
              </a:solidFill>
            </a:endParaRPr>
          </a:p>
        </p:txBody>
      </p:sp>
      <p:pic>
        <p:nvPicPr>
          <p:cNvPr id="4" name="Picture 3"/>
          <p:cNvPicPr>
            <a:picLocks noChangeAspect="1"/>
          </p:cNvPicPr>
          <p:nvPr/>
        </p:nvPicPr>
        <p:blipFill>
          <a:blip r:embed="rId3"/>
          <a:stretch>
            <a:fillRect/>
          </a:stretch>
        </p:blipFill>
        <p:spPr>
          <a:xfrm>
            <a:off x="8880831" y="4068459"/>
            <a:ext cx="376681" cy="263223"/>
          </a:xfrm>
          <a:prstGeom prst="rect">
            <a:avLst/>
          </a:prstGeom>
        </p:spPr>
      </p:pic>
      <p:pic>
        <p:nvPicPr>
          <p:cNvPr id="6" name="Picture 5"/>
          <p:cNvPicPr>
            <a:picLocks noChangeAspect="1"/>
          </p:cNvPicPr>
          <p:nvPr/>
        </p:nvPicPr>
        <p:blipFill rotWithShape="1">
          <a:blip r:embed="rId4"/>
          <a:srcRect b="91239"/>
          <a:stretch/>
        </p:blipFill>
        <p:spPr>
          <a:xfrm>
            <a:off x="7093334" y="1852014"/>
            <a:ext cx="4662582" cy="532768"/>
          </a:xfrm>
          <a:prstGeom prst="rect">
            <a:avLst/>
          </a:prstGeom>
        </p:spPr>
      </p:pic>
      <p:pic>
        <p:nvPicPr>
          <p:cNvPr id="10" name="Picture 9"/>
          <p:cNvPicPr>
            <a:picLocks noChangeAspect="1"/>
          </p:cNvPicPr>
          <p:nvPr/>
        </p:nvPicPr>
        <p:blipFill>
          <a:blip r:embed="rId5"/>
          <a:stretch>
            <a:fillRect/>
          </a:stretch>
        </p:blipFill>
        <p:spPr>
          <a:xfrm>
            <a:off x="7093334" y="2371647"/>
            <a:ext cx="4662582" cy="4216290"/>
          </a:xfrm>
          <a:prstGeom prst="rect">
            <a:avLst/>
          </a:prstGeom>
        </p:spPr>
      </p:pic>
      <p:sp>
        <p:nvSpPr>
          <p:cNvPr id="14" name="TextBox 13"/>
          <p:cNvSpPr txBox="1"/>
          <p:nvPr/>
        </p:nvSpPr>
        <p:spPr>
          <a:xfrm>
            <a:off x="7520604" y="3830082"/>
            <a:ext cx="1237805" cy="276999"/>
          </a:xfrm>
          <a:prstGeom prst="rect">
            <a:avLst/>
          </a:prstGeom>
          <a:solidFill>
            <a:srgbClr val="FFFFCC"/>
          </a:solidFill>
        </p:spPr>
        <p:txBody>
          <a:bodyPr wrap="square" rtlCol="0">
            <a:spAutoFit/>
          </a:bodyPr>
          <a:lstStyle/>
          <a:p>
            <a:r>
              <a:rPr lang="en-US" sz="1200" dirty="0" smtClean="0"/>
              <a:t>pb22234567</a:t>
            </a:r>
            <a:endParaRPr lang="en-US" sz="1200" dirty="0"/>
          </a:p>
        </p:txBody>
      </p:sp>
      <p:cxnSp>
        <p:nvCxnSpPr>
          <p:cNvPr id="11" name="Straight Arrow Connector 10"/>
          <p:cNvCxnSpPr/>
          <p:nvPr/>
        </p:nvCxnSpPr>
        <p:spPr>
          <a:xfrm>
            <a:off x="4706604" y="4041132"/>
            <a:ext cx="2724739"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506024" y="4542732"/>
            <a:ext cx="2925319"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21206" y="1185650"/>
            <a:ext cx="11167689" cy="646331"/>
          </a:xfrm>
          <a:prstGeom prst="rect">
            <a:avLst/>
          </a:prstGeom>
        </p:spPr>
        <p:txBody>
          <a:bodyPr wrap="square">
            <a:spAutoFit/>
          </a:bodyPr>
          <a:lstStyle/>
          <a:p>
            <a:r>
              <a:rPr lang="en-US" dirty="0" smtClean="0"/>
              <a:t>After testing, students will access to the results by selecting “</a:t>
            </a:r>
            <a:r>
              <a:rPr lang="en-US" b="1" i="1" dirty="0" smtClean="0"/>
              <a:t>Login to Student Portal</a:t>
            </a:r>
            <a:r>
              <a:rPr lang="en-US" dirty="0" smtClean="0"/>
              <a:t>” as shown below.</a:t>
            </a:r>
          </a:p>
          <a:p>
            <a:r>
              <a:rPr lang="en-US" dirty="0" smtClean="0"/>
              <a:t>The following illustrations provide a brief overview of the reports available to students.</a:t>
            </a:r>
          </a:p>
        </p:txBody>
      </p:sp>
      <p:sp>
        <p:nvSpPr>
          <p:cNvPr id="19" name="Rectangle 18"/>
          <p:cNvSpPr/>
          <p:nvPr/>
        </p:nvSpPr>
        <p:spPr>
          <a:xfrm>
            <a:off x="7431343" y="5453145"/>
            <a:ext cx="4071518" cy="47719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2517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11670793" cy="640080"/>
          </a:xfrm>
        </p:spPr>
        <p:txBody>
          <a:bodyPr>
            <a:noAutofit/>
          </a:bodyPr>
          <a:lstStyle/>
          <a:p>
            <a:r>
              <a:rPr lang="en-US" dirty="0" smtClean="0">
                <a:latin typeface="Segoe UI Light" panose="020B0502040204020203" pitchFamily="34" charset="0"/>
                <a:cs typeface="Segoe UI Light" panose="020B0502040204020203" pitchFamily="34" charset="0"/>
              </a:rPr>
              <a:t>To Access Reports and Resources My Student Details Page</a:t>
            </a:r>
            <a:endParaRPr lang="en-US" dirty="0">
              <a:latin typeface="Segoe UI Light" panose="020B0502040204020203" pitchFamily="34" charset="0"/>
              <a:cs typeface="Segoe UI Light" panose="020B0502040204020203" pitchFamily="34" charset="0"/>
            </a:endParaRPr>
          </a:p>
        </p:txBody>
      </p:sp>
      <p:sp>
        <p:nvSpPr>
          <p:cNvPr id="38" name="Content Placeholder 17"/>
          <p:cNvSpPr txBox="1">
            <a:spLocks/>
          </p:cNvSpPr>
          <p:nvPr/>
        </p:nvSpPr>
        <p:spPr>
          <a:xfrm>
            <a:off x="541610" y="1524708"/>
            <a:ext cx="4321704" cy="3871518"/>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endParaRPr lang="en-US" dirty="0">
              <a:latin typeface="Segoe UI" panose="020B0502040204020203" pitchFamily="34" charset="0"/>
              <a:cs typeface="Segoe UI" panose="020B0502040204020203" pitchFamily="34" charset="0"/>
            </a:endParaRPr>
          </a:p>
        </p:txBody>
      </p:sp>
      <p:pic>
        <p:nvPicPr>
          <p:cNvPr id="6" name="Picture 5"/>
          <p:cNvPicPr/>
          <p:nvPr/>
        </p:nvPicPr>
        <p:blipFill>
          <a:blip r:embed="rId3"/>
          <a:stretch>
            <a:fillRect/>
          </a:stretch>
        </p:blipFill>
        <p:spPr>
          <a:xfrm>
            <a:off x="989815" y="1415605"/>
            <a:ext cx="9162853" cy="4353599"/>
          </a:xfrm>
          <a:prstGeom prst="rect">
            <a:avLst/>
          </a:prstGeom>
        </p:spPr>
      </p:pic>
      <p:sp>
        <p:nvSpPr>
          <p:cNvPr id="7" name="Rounded Rectangle 6"/>
          <p:cNvSpPr/>
          <p:nvPr/>
        </p:nvSpPr>
        <p:spPr>
          <a:xfrm>
            <a:off x="7277493" y="3460467"/>
            <a:ext cx="2465463" cy="1790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Upon accessing the Student Portal, Students will be able to see their schedule and contact their teacher from the Student Detail tab</a:t>
            </a:r>
          </a:p>
        </p:txBody>
      </p:sp>
      <p:sp>
        <p:nvSpPr>
          <p:cNvPr id="9" name="Text Box 23"/>
          <p:cNvSpPr txBox="1"/>
          <p:nvPr/>
        </p:nvSpPr>
        <p:spPr>
          <a:xfrm>
            <a:off x="4186095" y="2027649"/>
            <a:ext cx="1125423" cy="34790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Text Box 23"/>
          <p:cNvSpPr txBox="1"/>
          <p:nvPr/>
        </p:nvSpPr>
        <p:spPr>
          <a:xfrm>
            <a:off x="6835614" y="2027649"/>
            <a:ext cx="1125423" cy="34790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1" name="Text Box 23"/>
          <p:cNvSpPr txBox="1"/>
          <p:nvPr/>
        </p:nvSpPr>
        <p:spPr>
          <a:xfrm>
            <a:off x="1994464" y="2104635"/>
            <a:ext cx="1531161" cy="34790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Student Name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Arrow Connector 11"/>
          <p:cNvCxnSpPr/>
          <p:nvPr/>
        </p:nvCxnSpPr>
        <p:spPr>
          <a:xfrm flipV="1">
            <a:off x="9163364" y="2452541"/>
            <a:ext cx="395415" cy="100792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flipV="1">
            <a:off x="1857081" y="3035431"/>
            <a:ext cx="5420412" cy="67643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21930" y="3937453"/>
            <a:ext cx="1046375" cy="1754326"/>
          </a:xfrm>
          <a:prstGeom prst="rect">
            <a:avLst/>
          </a:prstGeom>
          <a:solidFill>
            <a:schemeClr val="bg1"/>
          </a:solidFill>
          <a:ln>
            <a:solidFill>
              <a:schemeClr val="tx2"/>
            </a:solidFill>
          </a:ln>
        </p:spPr>
        <p:txBody>
          <a:bodyPr wrap="square" rtlCol="0">
            <a:spAutoFit/>
          </a:bodyPr>
          <a:lstStyle/>
          <a:p>
            <a:pPr algn="ctr"/>
            <a:endParaRPr lang="en-US" dirty="0" smtClean="0"/>
          </a:p>
          <a:p>
            <a:pPr algn="ctr"/>
            <a:endParaRPr lang="en-US" dirty="0"/>
          </a:p>
          <a:p>
            <a:pPr algn="ctr"/>
            <a:r>
              <a:rPr lang="en-US" dirty="0" smtClean="0"/>
              <a:t>Teacher Names</a:t>
            </a:r>
          </a:p>
          <a:p>
            <a:pPr algn="ctr"/>
            <a:endParaRPr lang="en-US" dirty="0" smtClean="0"/>
          </a:p>
          <a:p>
            <a:pPr algn="ctr"/>
            <a:endParaRPr lang="en-US" dirty="0"/>
          </a:p>
        </p:txBody>
      </p:sp>
      <p:sp>
        <p:nvSpPr>
          <p:cNvPr id="2" name="Rectangle 1"/>
          <p:cNvSpPr/>
          <p:nvPr/>
        </p:nvSpPr>
        <p:spPr>
          <a:xfrm>
            <a:off x="1860605" y="3983605"/>
            <a:ext cx="477078" cy="165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885787" y="4199613"/>
            <a:ext cx="477078" cy="165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66515" y="4390445"/>
            <a:ext cx="477078" cy="165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58564" y="4628903"/>
            <a:ext cx="628154" cy="157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759890" y="4836962"/>
            <a:ext cx="628154" cy="157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109748" y="5027791"/>
            <a:ext cx="628154" cy="157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863258" y="5226579"/>
            <a:ext cx="628154" cy="157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743988" y="5449214"/>
            <a:ext cx="628154" cy="157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Segoe UI Light" panose="020B0502040204020203" pitchFamily="34" charset="0"/>
                <a:cs typeface="Segoe UI Light" panose="020B0502040204020203" pitchFamily="34" charset="0"/>
              </a:rPr>
              <a:t>Looking at my </a:t>
            </a:r>
            <a:r>
              <a:rPr lang="en-US" b="1" dirty="0" smtClean="0">
                <a:latin typeface="Segoe UI Light" panose="020B0502040204020203" pitchFamily="34" charset="0"/>
                <a:cs typeface="Segoe UI Light" panose="020B0502040204020203" pitchFamily="34" charset="0"/>
              </a:rPr>
              <a:t>Local Test Results </a:t>
            </a:r>
            <a:r>
              <a:rPr lang="en-US" dirty="0" smtClean="0">
                <a:latin typeface="Segoe UI Light" panose="020B0502040204020203" pitchFamily="34" charset="0"/>
                <a:cs typeface="Segoe UI Light" panose="020B0502040204020203" pitchFamily="34" charset="0"/>
              </a:rPr>
              <a:t>tab</a:t>
            </a:r>
            <a:endParaRPr lang="en-US" dirty="0">
              <a:latin typeface="Segoe UI Light" panose="020B0502040204020203" pitchFamily="34" charset="0"/>
              <a:cs typeface="Segoe UI Light" panose="020B0502040204020203" pitchFamily="34" charset="0"/>
            </a:endParaRPr>
          </a:p>
        </p:txBody>
      </p:sp>
      <p:grpSp>
        <p:nvGrpSpPr>
          <p:cNvPr id="33" name="Group 32" descr="Small circle with number 1 inside indicating step 1"/>
          <p:cNvGrpSpPr/>
          <p:nvPr/>
        </p:nvGrpSpPr>
        <p:grpSpPr bwMode="blackWhite">
          <a:xfrm>
            <a:off x="398325" y="4870112"/>
            <a:ext cx="558179" cy="409838"/>
            <a:chOff x="6953426" y="711274"/>
            <a:chExt cx="558179" cy="409838"/>
          </a:xfrm>
        </p:grpSpPr>
        <p:sp>
          <p:nvSpPr>
            <p:cNvPr id="34" name="Oval 33"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descr="Number 1"/>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grpSp>
        <p:nvGrpSpPr>
          <p:cNvPr id="36" name="Group 35" descr="Small circle with number 2 inside indicating step 2"/>
          <p:cNvGrpSpPr/>
          <p:nvPr/>
        </p:nvGrpSpPr>
        <p:grpSpPr bwMode="blackWhite">
          <a:xfrm>
            <a:off x="3572273" y="4845896"/>
            <a:ext cx="558179" cy="434054"/>
            <a:chOff x="6953426" y="711274"/>
            <a:chExt cx="558179" cy="409838"/>
          </a:xfrm>
        </p:grpSpPr>
        <p:sp>
          <p:nvSpPr>
            <p:cNvPr id="37" name="Oval 36"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descr="Number 2"/>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grpSp>
        <p:nvGrpSpPr>
          <p:cNvPr id="39" name="Group 38" descr="Small circle with number 3 inside  indicating step 3"/>
          <p:cNvGrpSpPr/>
          <p:nvPr/>
        </p:nvGrpSpPr>
        <p:grpSpPr bwMode="blackWhite">
          <a:xfrm>
            <a:off x="8026952" y="4886402"/>
            <a:ext cx="558179" cy="409838"/>
            <a:chOff x="6953426" y="711274"/>
            <a:chExt cx="558179" cy="409838"/>
          </a:xfrm>
        </p:grpSpPr>
        <p:sp>
          <p:nvSpPr>
            <p:cNvPr id="40" name="Oval 39"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descr="Number 3"/>
            <p:cNvSpPr txBox="1"/>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pic>
        <p:nvPicPr>
          <p:cNvPr id="19" name="Picture 18"/>
          <p:cNvPicPr/>
          <p:nvPr/>
        </p:nvPicPr>
        <p:blipFill>
          <a:blip r:embed="rId3"/>
          <a:stretch>
            <a:fillRect/>
          </a:stretch>
        </p:blipFill>
        <p:spPr>
          <a:xfrm>
            <a:off x="521206" y="1292370"/>
            <a:ext cx="11036055" cy="3326763"/>
          </a:xfrm>
          <a:prstGeom prst="rect">
            <a:avLst/>
          </a:prstGeom>
        </p:spPr>
      </p:pic>
      <p:sp>
        <p:nvSpPr>
          <p:cNvPr id="20" name="Rounded Rectangle 19"/>
          <p:cNvSpPr/>
          <p:nvPr/>
        </p:nvSpPr>
        <p:spPr>
          <a:xfrm>
            <a:off x="6429080" y="1268153"/>
            <a:ext cx="4906113" cy="815687"/>
          </a:xfrm>
          <a:prstGeom prst="roundRect">
            <a:avLst/>
          </a:prstGeom>
          <a:solidFill>
            <a:schemeClr val="accent1">
              <a:lumMod val="20000"/>
              <a:lumOff val="80000"/>
            </a:schemeClr>
          </a:solidFill>
          <a:ln w="190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a:solidFill>
                  <a:srgbClr val="000000"/>
                </a:solidFill>
                <a:effectLst/>
                <a:ea typeface="Calibri" panose="020F0502020204030204" pitchFamily="34" charset="0"/>
                <a:cs typeface="Times New Roman" panose="02020603050405020304" pitchFamily="18" charset="0"/>
              </a:rPr>
              <a:t>To view test results from quizzes and tests, students should click on the “Local Test Results” tab.  This section will display all the tests that the student has taken so far this year.  </a:t>
            </a:r>
            <a:endParaRPr lang="en-US" sz="1100" dirty="0">
              <a:effectLst/>
              <a:ea typeface="Calibri" panose="020F0502020204030204" pitchFamily="34" charset="0"/>
              <a:cs typeface="Times New Roman" panose="02020603050405020304" pitchFamily="18" charset="0"/>
            </a:endParaRPr>
          </a:p>
        </p:txBody>
      </p:sp>
      <p:cxnSp>
        <p:nvCxnSpPr>
          <p:cNvPr id="4" name="Straight Arrow Connector 3"/>
          <p:cNvCxnSpPr>
            <a:stCxn id="20" idx="1"/>
          </p:cNvCxnSpPr>
          <p:nvPr/>
        </p:nvCxnSpPr>
        <p:spPr>
          <a:xfrm flipH="1" flipV="1">
            <a:off x="2092751" y="1461155"/>
            <a:ext cx="4336329" cy="21484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951449" y="4787918"/>
            <a:ext cx="2529530" cy="1569660"/>
          </a:xfrm>
          <a:prstGeom prst="rect">
            <a:avLst/>
          </a:prstGeom>
          <a:noFill/>
        </p:spPr>
        <p:txBody>
          <a:bodyPr wrap="square" rtlCol="0">
            <a:spAutoFit/>
          </a:bodyPr>
          <a:lstStyle/>
          <a:p>
            <a:r>
              <a:rPr lang="en-US" sz="1200" dirty="0" smtClean="0"/>
              <a:t>The course type section allows me to see which courses I have test results in alphabetical order.  I can also filter so that I see only the courses that I am looking for by clicking in the “Select one or more course types” box in the upper right hand corner of this image.</a:t>
            </a:r>
            <a:endParaRPr lang="en-US" sz="1200" dirty="0"/>
          </a:p>
        </p:txBody>
      </p:sp>
      <p:cxnSp>
        <p:nvCxnSpPr>
          <p:cNvPr id="8" name="Straight Arrow Connector 7"/>
          <p:cNvCxnSpPr>
            <a:stCxn id="6" idx="0"/>
          </p:cNvCxnSpPr>
          <p:nvPr/>
        </p:nvCxnSpPr>
        <p:spPr>
          <a:xfrm flipH="1" flipV="1">
            <a:off x="1065229" y="2837468"/>
            <a:ext cx="1150985" cy="195045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303514" y="2158738"/>
            <a:ext cx="3253747" cy="405353"/>
          </a:xfrm>
          <a:prstGeom prst="ellipse">
            <a:avLst/>
          </a:prstGeom>
          <a:noFill/>
          <a:ln w="28575">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TextBox 14"/>
          <p:cNvSpPr txBox="1"/>
          <p:nvPr/>
        </p:nvSpPr>
        <p:spPr>
          <a:xfrm>
            <a:off x="4130452" y="4849306"/>
            <a:ext cx="3627808" cy="1569660"/>
          </a:xfrm>
          <a:prstGeom prst="rect">
            <a:avLst/>
          </a:prstGeom>
          <a:noFill/>
        </p:spPr>
        <p:txBody>
          <a:bodyPr wrap="square" rtlCol="0">
            <a:spAutoFit/>
          </a:bodyPr>
          <a:lstStyle/>
          <a:p>
            <a:r>
              <a:rPr lang="en-US" sz="1200" dirty="0" smtClean="0"/>
              <a:t>The test name section allows me to see whether the assessment was a quiz or a test. In Palm Beach County, quizzes are labeled as an FSQ which is an abbreviation that stands for “Florida Standards Quiz” or NGSQ which stands for “Next Generation Standards Quiz” for subjects that are following Next Generation Standards. A test is labeled as a USA, which stands for Unit Standards Assessment.</a:t>
            </a:r>
            <a:endParaRPr lang="en-US" sz="1200" dirty="0"/>
          </a:p>
        </p:txBody>
      </p:sp>
      <p:sp>
        <p:nvSpPr>
          <p:cNvPr id="17" name="TextBox 16"/>
          <p:cNvSpPr txBox="1"/>
          <p:nvPr/>
        </p:nvSpPr>
        <p:spPr>
          <a:xfrm>
            <a:off x="8585131" y="4787918"/>
            <a:ext cx="3132387" cy="646331"/>
          </a:xfrm>
          <a:prstGeom prst="rect">
            <a:avLst/>
          </a:prstGeom>
          <a:noFill/>
        </p:spPr>
        <p:txBody>
          <a:bodyPr wrap="square" rtlCol="0">
            <a:spAutoFit/>
          </a:bodyPr>
          <a:lstStyle/>
          <a:p>
            <a:r>
              <a:rPr lang="en-US" sz="1200" dirty="0" smtClean="0"/>
              <a:t>Then I will be able to see my score and compare it to the district average for that same assessment.</a:t>
            </a:r>
            <a:endParaRPr lang="en-US" sz="1200" dirty="0"/>
          </a:p>
        </p:txBody>
      </p:sp>
      <p:cxnSp>
        <p:nvCxnSpPr>
          <p:cNvPr id="45" name="Straight Arrow Connector 44"/>
          <p:cNvCxnSpPr/>
          <p:nvPr/>
        </p:nvCxnSpPr>
        <p:spPr>
          <a:xfrm flipH="1" flipV="1">
            <a:off x="4260915" y="2872605"/>
            <a:ext cx="1150985" cy="195045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7348023" y="2878566"/>
            <a:ext cx="1324637" cy="196733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anim calcmode="lin" valueType="num">
                                      <p:cBhvr>
                                        <p:cTn id="28" dur="1000" fill="hold"/>
                                        <p:tgtEl>
                                          <p:spTgt spid="45"/>
                                        </p:tgtEl>
                                        <p:attrNameLst>
                                          <p:attrName>ppt_x</p:attrName>
                                        </p:attrNameLst>
                                      </p:cBhvr>
                                      <p:tavLst>
                                        <p:tav tm="0">
                                          <p:val>
                                            <p:strVal val="#ppt_x"/>
                                          </p:val>
                                        </p:tav>
                                        <p:tav tm="100000">
                                          <p:val>
                                            <p:strVal val="#ppt_x"/>
                                          </p:val>
                                        </p:tav>
                                      </p:tavLst>
                                    </p:anim>
                                    <p:anim calcmode="lin" valueType="num">
                                      <p:cBhvr>
                                        <p:cTn id="2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1000"/>
                                        <p:tgtEl>
                                          <p:spTgt spid="46"/>
                                        </p:tgtEl>
                                      </p:cBhvr>
                                    </p:animEffect>
                                    <p:anim calcmode="lin" valueType="num">
                                      <p:cBhvr>
                                        <p:cTn id="35" dur="1000" fill="hold"/>
                                        <p:tgtEl>
                                          <p:spTgt spid="46"/>
                                        </p:tgtEl>
                                        <p:attrNameLst>
                                          <p:attrName>ppt_x</p:attrName>
                                        </p:attrNameLst>
                                      </p:cBhvr>
                                      <p:tavLst>
                                        <p:tav tm="0">
                                          <p:val>
                                            <p:strVal val="#ppt_x"/>
                                          </p:val>
                                        </p:tav>
                                        <p:tav tm="100000">
                                          <p:val>
                                            <p:strVal val="#ppt_x"/>
                                          </p:val>
                                        </p:tav>
                                      </p:tavLst>
                                    </p:anim>
                                    <p:anim calcmode="lin" valueType="num">
                                      <p:cBhvr>
                                        <p:cTn id="36"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see more information by standard</a:t>
            </a:r>
            <a:endParaRPr lang="en-US" dirty="0"/>
          </a:p>
        </p:txBody>
      </p:sp>
      <p:pic>
        <p:nvPicPr>
          <p:cNvPr id="5" name="Picture 4"/>
          <p:cNvPicPr/>
          <p:nvPr/>
        </p:nvPicPr>
        <p:blipFill>
          <a:blip r:embed="rId3"/>
          <a:stretch>
            <a:fillRect/>
          </a:stretch>
        </p:blipFill>
        <p:spPr>
          <a:xfrm>
            <a:off x="521207" y="1310326"/>
            <a:ext cx="11281152" cy="4647414"/>
          </a:xfrm>
          <a:prstGeom prst="rect">
            <a:avLst/>
          </a:prstGeom>
        </p:spPr>
      </p:pic>
      <p:sp>
        <p:nvSpPr>
          <p:cNvPr id="6" name="Oval 5"/>
          <p:cNvSpPr/>
          <p:nvPr/>
        </p:nvSpPr>
        <p:spPr>
          <a:xfrm>
            <a:off x="10979811" y="3813784"/>
            <a:ext cx="224790" cy="21082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Text Box 37"/>
          <p:cNvSpPr txBox="1"/>
          <p:nvPr/>
        </p:nvSpPr>
        <p:spPr>
          <a:xfrm>
            <a:off x="9119888" y="3634033"/>
            <a:ext cx="941070" cy="1760220"/>
          </a:xfrm>
          <a:prstGeom prst="rect">
            <a:avLst/>
          </a:prstGeom>
          <a:solidFill>
            <a:schemeClr val="lt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By Clicking on the + </a:t>
            </a: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icon, </a:t>
            </a:r>
            <a:r>
              <a:rPr lang="en-US" sz="1100" dirty="0">
                <a:effectLst/>
                <a:latin typeface="Calibri" panose="020F0502020204030204" pitchFamily="34" charset="0"/>
                <a:ea typeface="Calibri" panose="020F0502020204030204" pitchFamily="34" charset="0"/>
                <a:cs typeface="Times New Roman" panose="02020603050405020304" pitchFamily="18" charset="0"/>
              </a:rPr>
              <a:t>a student can see the breakdown of their performance by standard.</a:t>
            </a:r>
          </a:p>
        </p:txBody>
      </p:sp>
      <p:sp>
        <p:nvSpPr>
          <p:cNvPr id="8" name="Right Arrow 7"/>
          <p:cNvSpPr/>
          <p:nvPr/>
        </p:nvSpPr>
        <p:spPr>
          <a:xfrm>
            <a:off x="10083174" y="3747475"/>
            <a:ext cx="896637" cy="343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4"/>
          <a:stretch>
            <a:fillRect/>
          </a:stretch>
        </p:blipFill>
        <p:spPr>
          <a:xfrm>
            <a:off x="521207" y="1310326"/>
            <a:ext cx="11281152" cy="5090474"/>
          </a:xfrm>
          <a:prstGeom prst="rect">
            <a:avLst/>
          </a:prstGeom>
        </p:spPr>
      </p:pic>
      <p:sp>
        <p:nvSpPr>
          <p:cNvPr id="12" name="Rounded Rectangle 11"/>
          <p:cNvSpPr/>
          <p:nvPr/>
        </p:nvSpPr>
        <p:spPr>
          <a:xfrm>
            <a:off x="1715678" y="5033913"/>
            <a:ext cx="8795209" cy="433633"/>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36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6338" y="448056"/>
            <a:ext cx="11724236" cy="640080"/>
          </a:xfrm>
        </p:spPr>
        <p:txBody>
          <a:bodyPr>
            <a:noAutofit/>
          </a:bodyPr>
          <a:lstStyle/>
          <a:p>
            <a:r>
              <a:rPr lang="en-US" dirty="0" smtClean="0">
                <a:latin typeface="Segoe UI Light" panose="020B0502040204020203" pitchFamily="34" charset="0"/>
                <a:cs typeface="Segoe UI Light" panose="020B0502040204020203" pitchFamily="34" charset="0"/>
              </a:rPr>
              <a:t>Students can also see their State Test Results (Florida Standards Assessments)</a:t>
            </a:r>
            <a:endParaRPr lang="en-US" dirty="0">
              <a:latin typeface="Segoe UI Light" panose="020B0502040204020203" pitchFamily="34" charset="0"/>
              <a:cs typeface="Segoe UI Light" panose="020B0502040204020203" pitchFamily="34" charset="0"/>
            </a:endParaRPr>
          </a:p>
        </p:txBody>
      </p:sp>
      <p:grpSp>
        <p:nvGrpSpPr>
          <p:cNvPr id="4" name="Group 3" descr="Small circle with number 1 inside  indicating step 1"/>
          <p:cNvGrpSpPr/>
          <p:nvPr/>
        </p:nvGrpSpPr>
        <p:grpSpPr bwMode="blackWhite">
          <a:xfrm>
            <a:off x="480620" y="4766232"/>
            <a:ext cx="558179" cy="409838"/>
            <a:chOff x="6953426" y="711274"/>
            <a:chExt cx="558179" cy="409838"/>
          </a:xfrm>
        </p:grpSpPr>
        <p:sp>
          <p:nvSpPr>
            <p:cNvPr id="2" name="Oval 1"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descr="Number 1"/>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1</a:t>
              </a:r>
            </a:p>
          </p:txBody>
        </p:sp>
      </p:grpSp>
      <p:sp>
        <p:nvSpPr>
          <p:cNvPr id="29" name="Content Placeholder 17"/>
          <p:cNvSpPr txBox="1">
            <a:spLocks/>
          </p:cNvSpPr>
          <p:nvPr/>
        </p:nvSpPr>
        <p:spPr>
          <a:xfrm>
            <a:off x="1066039" y="2678694"/>
            <a:ext cx="3121671" cy="467647"/>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defTabSz="512763">
              <a:lnSpc>
                <a:spcPct val="100000"/>
              </a:lnSpc>
              <a:spcBef>
                <a:spcPts val="0"/>
              </a:spcBef>
              <a:spcAft>
                <a:spcPts val="2000"/>
              </a:spcAft>
              <a:buNone/>
            </a:pPr>
            <a:endParaRPr lang="en-US"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19" name="Group 18" descr="Small circle with number 2 inside  indicating step 2"/>
          <p:cNvGrpSpPr/>
          <p:nvPr/>
        </p:nvGrpSpPr>
        <p:grpSpPr bwMode="blackWhite">
          <a:xfrm>
            <a:off x="4187710" y="4739786"/>
            <a:ext cx="558179" cy="409838"/>
            <a:chOff x="6953426" y="711274"/>
            <a:chExt cx="558179" cy="409838"/>
          </a:xfrm>
        </p:grpSpPr>
        <p:sp>
          <p:nvSpPr>
            <p:cNvPr id="20" name="Oval 19"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descr="Number 2"/>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2</a:t>
              </a:r>
            </a:p>
          </p:txBody>
        </p:sp>
      </p:grpSp>
      <p:grpSp>
        <p:nvGrpSpPr>
          <p:cNvPr id="31" name="Group 30" descr="Small circle with number 3 inside  indicating step 3"/>
          <p:cNvGrpSpPr/>
          <p:nvPr/>
        </p:nvGrpSpPr>
        <p:grpSpPr bwMode="blackWhite">
          <a:xfrm>
            <a:off x="8136470" y="4756076"/>
            <a:ext cx="558179" cy="409838"/>
            <a:chOff x="6953426" y="711274"/>
            <a:chExt cx="558179" cy="409838"/>
          </a:xfrm>
        </p:grpSpPr>
        <p:sp>
          <p:nvSpPr>
            <p:cNvPr id="32" name="Oval 31" descr="Small circle"/>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descr="Number 3"/>
            <p:cNvSpPr txBox="1">
              <a:spLocks noChangeAspect="1"/>
            </p:cNvSpPr>
            <p:nvPr/>
          </p:nvSpPr>
          <p:spPr bwMode="blackWhite">
            <a:xfrm>
              <a:off x="6953426" y="727564"/>
              <a:ext cx="558179" cy="369332"/>
            </a:xfrm>
            <a:prstGeom prst="rect">
              <a:avLst/>
            </a:prstGeom>
            <a:noFill/>
          </p:spPr>
          <p:txBody>
            <a:bodyPr wrap="square" rtlCol="0">
              <a:spAutoFit/>
            </a:bodyPr>
            <a:lstStyle/>
            <a:p>
              <a:pPr algn="ctr"/>
              <a:r>
                <a:rPr lang="en-US" dirty="0">
                  <a:solidFill>
                    <a:schemeClr val="bg1"/>
                  </a:solidFill>
                  <a:latin typeface="Segoe UI Semibold" panose="020B0702040204020203" pitchFamily="34" charset="0"/>
                  <a:cs typeface="Segoe UI Semibold" panose="020B0702040204020203" pitchFamily="34" charset="0"/>
                </a:rPr>
                <a:t>3</a:t>
              </a:r>
            </a:p>
          </p:txBody>
        </p:sp>
      </p:grpSp>
      <p:pic>
        <p:nvPicPr>
          <p:cNvPr id="26" name="Picture 25"/>
          <p:cNvPicPr/>
          <p:nvPr/>
        </p:nvPicPr>
        <p:blipFill>
          <a:blip r:embed="rId3"/>
          <a:stretch>
            <a:fillRect/>
          </a:stretch>
        </p:blipFill>
        <p:spPr>
          <a:xfrm>
            <a:off x="480620" y="1406153"/>
            <a:ext cx="9860583" cy="2920749"/>
          </a:xfrm>
          <a:prstGeom prst="rect">
            <a:avLst/>
          </a:prstGeom>
          <a:ln>
            <a:noFill/>
          </a:ln>
          <a:effectLst>
            <a:outerShdw blurRad="190500" algn="tl" rotWithShape="0">
              <a:srgbClr val="000000">
                <a:alpha val="70000"/>
              </a:srgbClr>
            </a:outerShdw>
          </a:effectLst>
        </p:spPr>
      </p:pic>
      <p:sp>
        <p:nvSpPr>
          <p:cNvPr id="8" name="TextBox 7"/>
          <p:cNvSpPr txBox="1"/>
          <p:nvPr/>
        </p:nvSpPr>
        <p:spPr>
          <a:xfrm>
            <a:off x="962101" y="4756804"/>
            <a:ext cx="2620652" cy="1200329"/>
          </a:xfrm>
          <a:prstGeom prst="rect">
            <a:avLst/>
          </a:prstGeom>
          <a:noFill/>
        </p:spPr>
        <p:txBody>
          <a:bodyPr wrap="square" rtlCol="0">
            <a:spAutoFit/>
          </a:bodyPr>
          <a:lstStyle/>
          <a:p>
            <a:r>
              <a:rPr lang="en-US" sz="1200" dirty="0" smtClean="0"/>
              <a:t>State test results will be listed alphabetically by name and in the order they were taken. Students can see several years worth of test results even dating back to 2012-2013.</a:t>
            </a:r>
            <a:endParaRPr lang="en-US" sz="1200" dirty="0"/>
          </a:p>
        </p:txBody>
      </p:sp>
      <p:sp>
        <p:nvSpPr>
          <p:cNvPr id="9" name="TextBox 8"/>
          <p:cNvSpPr txBox="1"/>
          <p:nvPr/>
        </p:nvSpPr>
        <p:spPr>
          <a:xfrm>
            <a:off x="4745889" y="4666268"/>
            <a:ext cx="2908676" cy="1569660"/>
          </a:xfrm>
          <a:prstGeom prst="rect">
            <a:avLst/>
          </a:prstGeom>
          <a:noFill/>
        </p:spPr>
        <p:txBody>
          <a:bodyPr wrap="square" rtlCol="0">
            <a:spAutoFit/>
          </a:bodyPr>
          <a:lstStyle/>
          <a:p>
            <a:r>
              <a:rPr lang="en-US" sz="1200" dirty="0" smtClean="0"/>
              <a:t>Currently the system is defaulted to show students the scale score that they earned along with the colored achievement band. If parents are unfamiliar with the colored achievement bands, they can click on the “Show all scores” box to the left and it will display the level next to the scale score.</a:t>
            </a:r>
            <a:endParaRPr lang="en-US" sz="1200" dirty="0"/>
          </a:p>
        </p:txBody>
      </p:sp>
      <p:cxnSp>
        <p:nvCxnSpPr>
          <p:cNvPr id="11" name="Straight Arrow Connector 10"/>
          <p:cNvCxnSpPr/>
          <p:nvPr/>
        </p:nvCxnSpPr>
        <p:spPr>
          <a:xfrm flipH="1" flipV="1">
            <a:off x="757182" y="2988298"/>
            <a:ext cx="4023574" cy="25905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89594" y="4739786"/>
            <a:ext cx="2566010" cy="1200329"/>
          </a:xfrm>
          <a:prstGeom prst="rect">
            <a:avLst/>
          </a:prstGeom>
          <a:noFill/>
        </p:spPr>
        <p:txBody>
          <a:bodyPr wrap="square" rtlCol="0">
            <a:spAutoFit/>
          </a:bodyPr>
          <a:lstStyle/>
          <a:p>
            <a:r>
              <a:rPr lang="en-US" sz="1200" dirty="0" smtClean="0"/>
              <a:t>Students can also click on the plus icon to expand the test results to show the reporting categories that each test encompassed and how the student performed in each category.  </a:t>
            </a:r>
            <a:endParaRPr lang="en-US" sz="1200" dirty="0"/>
          </a:p>
        </p:txBody>
      </p:sp>
      <p:cxnSp>
        <p:nvCxnSpPr>
          <p:cNvPr id="15" name="Straight Arrow Connector 14"/>
          <p:cNvCxnSpPr/>
          <p:nvPr/>
        </p:nvCxnSpPr>
        <p:spPr>
          <a:xfrm flipH="1" flipV="1">
            <a:off x="3657600" y="4147794"/>
            <a:ext cx="4478870" cy="63472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4"/>
          <a:stretch>
            <a:fillRect/>
          </a:stretch>
        </p:blipFill>
        <p:spPr>
          <a:xfrm>
            <a:off x="308406" y="1389697"/>
            <a:ext cx="11361978" cy="2915851"/>
          </a:xfrm>
          <a:prstGeom prst="rect">
            <a:avLst/>
          </a:prstGeom>
        </p:spPr>
      </p:pic>
      <p:sp>
        <p:nvSpPr>
          <p:cNvPr id="17" name="Rounded Rectangle 16"/>
          <p:cNvSpPr/>
          <p:nvPr/>
        </p:nvSpPr>
        <p:spPr>
          <a:xfrm>
            <a:off x="5897035" y="2521959"/>
            <a:ext cx="449112" cy="829559"/>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6665705" y="1827780"/>
            <a:ext cx="4458069" cy="17018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These numbers represent % out of 100.  Therefore a score of 73.3 means the student got 73.3% of the questions correct in the Key Ideas and details section of the FSA ELA.</a:t>
            </a:r>
            <a:endParaRPr lang="en-US" dirty="0"/>
          </a:p>
        </p:txBody>
      </p:sp>
      <p:cxnSp>
        <p:nvCxnSpPr>
          <p:cNvPr id="28" name="Straight Arrow Connector 27"/>
          <p:cNvCxnSpPr/>
          <p:nvPr/>
        </p:nvCxnSpPr>
        <p:spPr>
          <a:xfrm flipH="1">
            <a:off x="6346147" y="2611225"/>
            <a:ext cx="3195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263192" y="2624704"/>
            <a:ext cx="46338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668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20078"/>
  <p:tag name="MMPROD_UIDATA" val="&lt;database version=&quot;11.0&quot;&gt;&lt;object type=&quot;1&quot; unique_id=&quot;10001&quot;&gt;&lt;object type=&quot;2&quot; unique_id=&quot;418550&quot;&gt;&lt;object type=&quot;3&quot; unique_id=&quot;418551&quot;&gt;&lt;property id=&quot;20148&quot; value=&quot;5&quot;/&gt;&lt;property id=&quot;20300&quot; value=&quot;Slide 1 - &amp;quot;Welcome to the “New” Performance Matters Unify Student Access&amp;quot;&quot;/&gt;&lt;property id=&quot;20307&quot; value=&quot;256&quot;/&gt;&lt;/object&gt;&lt;object type=&quot;3&quot; unique_id=&quot;418552&quot;&gt;&lt;property id=&quot;20148&quot; value=&quot;5&quot;/&gt;&lt;property id=&quot;20300&quot; value=&quot;Slide 2 - &amp;quot;Accessing Performance Matters Unify – District Schools&amp;quot;&quot;/&gt;&lt;property id=&quot;20307&quot; value=&quot;279&quot;/&gt;&lt;/object&gt;&lt;object type=&quot;3&quot; unique_id=&quot;418553&quot;&gt;&lt;property id=&quot;20148&quot; value=&quot;5&quot;/&gt;&lt;property id=&quot;20300&quot; value=&quot;Slide 4 - &amp;quot;Performance Matters Login Landing Page&amp;quot;&quot;/&gt;&lt;property id=&quot;20307&quot; value=&quot;281&quot;/&gt;&lt;/object&gt;&lt;object type=&quot;3&quot; unique_id=&quot;418555&quot;&gt;&lt;property id=&quot;20148&quot; value=&quot;5&quot;/&gt;&lt;property id=&quot;20300&quot; value=&quot;Slide 5 - &amp;quot;My Student Details Page…&amp;quot;&quot;/&gt;&lt;property id=&quot;20307&quot; value=&quot;271&quot;/&gt;&lt;/object&gt;&lt;object type=&quot;3&quot; unique_id=&quot;418556&quot;&gt;&lt;property id=&quot;20148&quot; value=&quot;5&quot;/&gt;&lt;property id=&quot;20300&quot; value=&quot;Slide 6 - &amp;quot;Looking at my Local Test Results tab&amp;quot;&quot;/&gt;&lt;property id=&quot;20307&quot; value=&quot;257&quot;/&gt;&lt;/object&gt;&lt;object type=&quot;3&quot; unique_id=&quot;418557&quot;&gt;&lt;property id=&quot;20148&quot; value=&quot;5&quot;/&gt;&lt;property id=&quot;20300&quot; value=&quot;Slide 7 - &amp;quot;To see more information by standard&amp;quot;&quot;/&gt;&lt;property id=&quot;20307&quot; value=&quot;284&quot;/&gt;&lt;/object&gt;&lt;object type=&quot;3&quot; unique_id=&quot;418558&quot;&gt;&lt;property id=&quot;20148&quot; value=&quot;5&quot;/&gt;&lt;property id=&quot;20300&quot; value=&quot;Slide 8 - &amp;quot;Students can also see their State Test Results (Florida Standards Assessments)&amp;quot;&quot;/&gt;&lt;property id=&quot;20307&quot; value=&quot;275&quot;/&gt;&lt;/object&gt;&lt;object type=&quot;3&quot; unique_id=&quot;418559&quot;&gt;&lt;property id=&quot;20148&quot; value=&quot;5&quot;/&gt;&lt;property id=&quot;20300&quot; value=&quot;Slide 9 - &amp;quot;Logging out of the Student Reporting Portal&amp;quot;&quot;/&gt;&lt;property id=&quot;20307&quot; value=&quot;280&quot;/&gt;&lt;/object&gt;&lt;object type=&quot;3&quot; unique_id=&quot;418955&quot;&gt;&lt;property id=&quot;20148&quot; value=&quot;5&quot;/&gt;&lt;property id=&quot;20300&quot; value=&quot;Slide 3 - &amp;quot;Accessing Performance Matters Unify – Charter Schools&amp;quot;&quot;/&gt;&lt;property id=&quot;20307&quot; value=&quot;285&quot;/&gt;&lt;/object&gt;&lt;/object&gt;&lt;object type=&quot;8&quot; unique_id=&quot;418574&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_Win32_new.potx" id="{95F22252-1276-4CE0-B5B2-7173AC23E7C1}" vid="{5251F4FC-9BFF-4FAA-9D53-CA33255737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Welcome to PowerPoint</Template>
  <TotalTime>14374</TotalTime>
  <Words>777</Words>
  <Application>Microsoft Office PowerPoint</Application>
  <PresentationFormat>Widescreen</PresentationFormat>
  <Paragraphs>85</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Segoe UI</vt:lpstr>
      <vt:lpstr>Segoe UI Light</vt:lpstr>
      <vt:lpstr>Segoe UI Semibold</vt:lpstr>
      <vt:lpstr>Times New Roman</vt:lpstr>
      <vt:lpstr>WelcomeDoc</vt:lpstr>
      <vt:lpstr>Performance Matters/Unify Student Access Online Testing, Reporting, Resources</vt:lpstr>
      <vt:lpstr>School District Website</vt:lpstr>
      <vt:lpstr>Unify Website </vt:lpstr>
      <vt:lpstr>Performance Matters Login Landing Page – Online Testing</vt:lpstr>
      <vt:lpstr>Performance Matters Login Landing Page – Student Reporting</vt:lpstr>
      <vt:lpstr>To Access Reports and Resources My Student Details Page</vt:lpstr>
      <vt:lpstr>Looking at my Local Test Results tab</vt:lpstr>
      <vt:lpstr>To see more information by standard</vt:lpstr>
      <vt:lpstr>Students can also see their State Test Results (Florida Standards Assessments)</vt:lpstr>
      <vt:lpstr>Logging out of the Student Reporting Portal</vt:lpstr>
    </vt:vector>
  </TitlesOfParts>
  <Company>The School District of Palm Beach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Student Portal</dc:title>
  <dc:creator>Windows User</dc:creator>
  <cp:keywords/>
  <cp:lastModifiedBy>Amber Murphy</cp:lastModifiedBy>
  <cp:revision>73</cp:revision>
  <cp:lastPrinted>2018-12-20T18:30:27Z</cp:lastPrinted>
  <dcterms:created xsi:type="dcterms:W3CDTF">2018-10-31T15:13:39Z</dcterms:created>
  <dcterms:modified xsi:type="dcterms:W3CDTF">2019-09-18T13:33:56Z</dcterms:modified>
  <cp:version/>
</cp:coreProperties>
</file>