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0" r:id="rId4"/>
    <p:sldId id="261" r:id="rId5"/>
    <p:sldId id="262" r:id="rId6"/>
    <p:sldId id="263" r:id="rId7"/>
    <p:sldId id="265" r:id="rId8"/>
    <p:sldId id="264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1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0A6D5-F0B6-423D-82CD-8A8674B929FA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DC1C3A-5A1A-43D7-B490-0D6A45FF1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36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A, B, 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F9947-1301-4CC7-9F65-82C847A5B9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65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1/3 x 5 = 5/3 or 1 2/3 pounds of sugar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F9947-1301-4CC7-9F65-82C847A5B94B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031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AFD3-D666-4140-B02E-75C8B29E95D8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A8A6-F7A8-4B63-BF81-89AE7B63D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07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AFD3-D666-4140-B02E-75C8B29E95D8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A8A6-F7A8-4B63-BF81-89AE7B63D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027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AFD3-D666-4140-B02E-75C8B29E95D8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A8A6-F7A8-4B63-BF81-89AE7B63D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159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AFD3-D666-4140-B02E-75C8B29E95D8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A8A6-F7A8-4B63-BF81-89AE7B63D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693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AFD3-D666-4140-B02E-75C8B29E95D8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A8A6-F7A8-4B63-BF81-89AE7B63D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83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AFD3-D666-4140-B02E-75C8B29E95D8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A8A6-F7A8-4B63-BF81-89AE7B63D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89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AFD3-D666-4140-B02E-75C8B29E95D8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A8A6-F7A8-4B63-BF81-89AE7B63D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50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AFD3-D666-4140-B02E-75C8B29E95D8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A8A6-F7A8-4B63-BF81-89AE7B63D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407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AFD3-D666-4140-B02E-75C8B29E95D8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A8A6-F7A8-4B63-BF81-89AE7B63D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67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AFD3-D666-4140-B02E-75C8B29E95D8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A8A6-F7A8-4B63-BF81-89AE7B63D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190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AFD3-D666-4140-B02E-75C8B29E95D8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A8A6-F7A8-4B63-BF81-89AE7B63D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23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3AFD3-D666-4140-B02E-75C8B29E95D8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1A8A6-F7A8-4B63-BF81-89AE7B63D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71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8 Gallery Walk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04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1981200" y="1066800"/>
                <a:ext cx="8229600" cy="5334000"/>
              </a:xfrm>
            </p:spPr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en-US" sz="4100" dirty="0" smtClean="0"/>
                  <a:t>1.      Select </a:t>
                </a:r>
                <a:r>
                  <a:rPr lang="en-US" sz="4100" dirty="0"/>
                  <a:t>all the expressions that have a value greater than 3,456.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</a:t>
                </a:r>
                <a:r>
                  <a:rPr lang="en-US" sz="3500" dirty="0"/>
                  <a:t>3,456 ×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0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500" dirty="0" smtClean="0"/>
                  <a:t>     A</a:t>
                </a:r>
                <a:endParaRPr lang="en-US" sz="3500" dirty="0"/>
              </a:p>
              <a:p>
                <a:pPr marL="0" indent="0">
                  <a:buNone/>
                </a:pPr>
                <a:endParaRPr lang="en-US" sz="2100" dirty="0"/>
              </a:p>
              <a:p>
                <a:pPr marL="0" indent="0">
                  <a:buNone/>
                </a:pPr>
                <a:r>
                  <a:rPr lang="en-US" sz="3500" dirty="0"/>
                  <a:t>         3,456 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500" i="1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35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500" dirty="0" smtClean="0"/>
                  <a:t>     B</a:t>
                </a:r>
                <a:endParaRPr lang="en-US" sz="3500" dirty="0"/>
              </a:p>
              <a:p>
                <a:pPr marL="0" indent="0">
                  <a:buNone/>
                </a:pPr>
                <a:r>
                  <a:rPr lang="en-US" sz="2100" dirty="0"/>
                  <a:t>         </a:t>
                </a:r>
              </a:p>
              <a:p>
                <a:pPr marL="0" indent="0">
                  <a:buNone/>
                </a:pPr>
                <a:r>
                  <a:rPr lang="en-US" sz="3500" dirty="0"/>
                  <a:t>         3,456 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500" i="1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sz="3500" i="1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3500" dirty="0" smtClean="0"/>
                  <a:t>      C</a:t>
                </a:r>
                <a:endParaRPr lang="en-US" sz="3500" dirty="0"/>
              </a:p>
              <a:p>
                <a:pPr marL="0" indent="0">
                  <a:buNone/>
                </a:pPr>
                <a:r>
                  <a:rPr lang="en-US" sz="2100" dirty="0"/>
                  <a:t>         </a:t>
                </a:r>
              </a:p>
              <a:p>
                <a:pPr marL="0" indent="0">
                  <a:buNone/>
                </a:pPr>
                <a:r>
                  <a:rPr lang="en-US" sz="3500" dirty="0"/>
                  <a:t>          3,456 × </a:t>
                </a:r>
                <a:r>
                  <a:rPr lang="en-US" sz="3500" dirty="0" smtClean="0"/>
                  <a:t>1      D</a:t>
                </a:r>
                <a:endParaRPr lang="en-US" sz="3500" dirty="0"/>
              </a:p>
              <a:p>
                <a:pPr marL="0" indent="0">
                  <a:buNone/>
                </a:pPr>
                <a:r>
                  <a:rPr lang="en-US" sz="1800" dirty="0"/>
                  <a:t>      </a:t>
                </a:r>
              </a:p>
              <a:p>
                <a:pPr marL="0" indent="0">
                  <a:buNone/>
                </a:pPr>
                <a:r>
                  <a:rPr lang="en-US" sz="3500" dirty="0"/>
                  <a:t>          3,456 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500" i="1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sz="3500" i="1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sz="3500" dirty="0" smtClean="0"/>
                  <a:t>     E</a:t>
                </a:r>
                <a:endParaRPr lang="en-US" sz="3500" dirty="0"/>
              </a:p>
              <a:p>
                <a:pPr marL="0" indent="0">
                  <a:buNone/>
                </a:pPr>
                <a:r>
                  <a:rPr lang="en-US" sz="3500" dirty="0"/>
                  <a:t>   </a:t>
                </a:r>
              </a:p>
              <a:p>
                <a:pPr marL="0" indent="0">
                  <a:buNone/>
                </a:pPr>
                <a:r>
                  <a:rPr lang="en-US" sz="3500" dirty="0"/>
                  <a:t>          3,456 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500" i="1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sz="35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500" dirty="0"/>
                  <a:t>       </a:t>
                </a:r>
                <a:r>
                  <a:rPr lang="en-US" sz="3500" dirty="0" smtClean="0"/>
                  <a:t>F</a:t>
                </a:r>
                <a:endParaRPr lang="en-US" sz="3500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81200" y="1066800"/>
                <a:ext cx="8229600" cy="5334000"/>
              </a:xfrm>
              <a:blipFill rotWithShape="0">
                <a:blip r:embed="rId3"/>
                <a:stretch>
                  <a:fillRect l="-1333" t="-2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133599" y="1828800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133599" y="2710549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155369" y="3505199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188026" y="4180113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20685" y="4953000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20685" y="5856514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9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399245" y="1146220"/>
                <a:ext cx="11333409" cy="546064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600" dirty="0" smtClean="0"/>
                  <a:t>2.     A baker has 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600" dirty="0" smtClean="0"/>
                  <a:t>  pounds of sugar. She uses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dirty="0" smtClean="0"/>
                  <a:t>of the sugar to </a:t>
                </a:r>
                <a:r>
                  <a:rPr lang="en-US" sz="3600" dirty="0"/>
                  <a:t>bake pies.</a:t>
                </a:r>
              </a:p>
              <a:p>
                <a:pPr marL="0" indent="0">
                  <a:buNone/>
                </a:pPr>
                <a:endParaRPr lang="en-US" sz="3600" dirty="0"/>
              </a:p>
              <a:p>
                <a:pPr marL="0" indent="0">
                  <a:buNone/>
                </a:pPr>
                <a:r>
                  <a:rPr lang="en-US" sz="3600" dirty="0"/>
                  <a:t>Write an </a:t>
                </a:r>
                <a:r>
                  <a:rPr lang="en-US" sz="3600" dirty="0" smtClean="0"/>
                  <a:t>equation </a:t>
                </a:r>
                <a:r>
                  <a:rPr lang="en-US" sz="3600" dirty="0"/>
                  <a:t>to show how many pounds of sugar the baker </a:t>
                </a:r>
                <a:r>
                  <a:rPr lang="en-US" sz="3600" dirty="0" smtClean="0"/>
                  <a:t>used and solve. </a:t>
                </a:r>
                <a:endParaRPr lang="en-US" sz="36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9245" y="1146220"/>
                <a:ext cx="11333409" cy="5460641"/>
              </a:xfrm>
              <a:blipFill rotWithShape="0">
                <a:blip r:embed="rId3"/>
                <a:stretch>
                  <a:fillRect l="-1613" t="-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3252866" y="5081666"/>
            <a:ext cx="5501390" cy="11340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82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3. </a:t>
                </a:r>
                <a:r>
                  <a:rPr lang="en-US" sz="3100" dirty="0" smtClean="0"/>
                  <a:t>Melissa lives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1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1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100" dirty="0"/>
                  <a:t> mile from school. If Jessica lives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1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31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100" dirty="0"/>
                  <a:t> of Melissa’s distance from the school, which statement is true</a:t>
                </a:r>
                <a:r>
                  <a:rPr lang="en-US" sz="3100" dirty="0" smtClean="0"/>
                  <a:t>?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087" t="-23502" r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>
              <a:buAutoNum type="alphaLcPeriod"/>
            </a:pPr>
            <a:r>
              <a:rPr lang="en-US" dirty="0"/>
              <a:t>Melissa lives closer to the school.</a:t>
            </a:r>
          </a:p>
          <a:p>
            <a:pPr>
              <a:buAutoNum type="alphaLcPeriod"/>
            </a:pPr>
            <a:r>
              <a:rPr lang="en-US" dirty="0"/>
              <a:t>Jessica lives closer to the school.</a:t>
            </a:r>
          </a:p>
          <a:p>
            <a:pPr>
              <a:buAutoNum type="alphaLcPeriod"/>
            </a:pPr>
            <a:r>
              <a:rPr lang="en-US" dirty="0"/>
              <a:t>Jessica lives farther from the school.</a:t>
            </a:r>
          </a:p>
          <a:p>
            <a:pPr>
              <a:buAutoNum type="alphaLcPeriod"/>
            </a:pPr>
            <a:r>
              <a:rPr lang="en-US" dirty="0"/>
              <a:t>They live the same distance from the school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15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9211" b="4662"/>
          <a:stretch/>
        </p:blipFill>
        <p:spPr>
          <a:xfrm>
            <a:off x="2011680" y="1276985"/>
            <a:ext cx="8884920" cy="5629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99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Which </a:t>
            </a:r>
            <a:r>
              <a:rPr lang="en-US" dirty="0" smtClean="0"/>
              <a:t>equations have </a:t>
            </a:r>
            <a:r>
              <a:rPr lang="en-US" dirty="0" smtClean="0"/>
              <a:t>an answer that is NOT reasonable?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A. 3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 smtClean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B. 4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/>
                  <a:t> =  </a:t>
                </a:r>
                <a:r>
                  <a:rPr lang="en-US" dirty="0"/>
                  <a:t>4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C.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 smtClean="0"/>
                  <a:t> x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D.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/>
                  <a:t> x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 =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541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dirty="0" smtClean="0"/>
              <a:t>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000" dirty="0" smtClean="0"/>
                  <a:t>6. In Ms. </a:t>
                </a:r>
                <a:r>
                  <a:rPr lang="en-US" sz="4000" dirty="0" err="1" smtClean="0"/>
                  <a:t>Elsesser’s</a:t>
                </a:r>
                <a:r>
                  <a:rPr lang="en-US" sz="4000" dirty="0" smtClean="0"/>
                  <a:t> class,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000" dirty="0" smtClean="0"/>
                  <a:t> of the students have on yellow shirts. Of the students wearing yellow shirts,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000" dirty="0" smtClean="0"/>
                  <a:t> are boys. What fraction represents the boys in the class who are wearing yellow shirts?</a:t>
                </a:r>
                <a:endParaRPr lang="en-US" sz="4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087" t="-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708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331" y="243840"/>
            <a:ext cx="10921429" cy="716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96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 </a:t>
            </a:r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3321" y="2472744"/>
            <a:ext cx="10981457" cy="303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23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108</Words>
  <Application>Microsoft Office PowerPoint</Application>
  <PresentationFormat>Widescreen</PresentationFormat>
  <Paragraphs>39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Unit 8 Gallery Walk</vt:lpstr>
      <vt:lpstr>PowerPoint Presentation</vt:lpstr>
      <vt:lpstr>PowerPoint Presentation</vt:lpstr>
      <vt:lpstr>3. Melissa lives 3/5 mile from school. If Jessica lives 2/4 of Melissa’s distance from the school, which statement is true? </vt:lpstr>
      <vt:lpstr>4. </vt:lpstr>
      <vt:lpstr>5. Which equations have an answer that is NOT reasonable?</vt:lpstr>
      <vt:lpstr>      </vt:lpstr>
      <vt:lpstr>PowerPoint Presentation</vt:lpstr>
      <vt:lpstr>8. </vt:lpstr>
    </vt:vector>
  </TitlesOfParts>
  <Company>Franklin Academy Boynton Beach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8 Gallery Walk</dc:title>
  <dc:creator>Erica Elsesser</dc:creator>
  <cp:lastModifiedBy>Amber Murphy</cp:lastModifiedBy>
  <cp:revision>7</cp:revision>
  <dcterms:created xsi:type="dcterms:W3CDTF">2020-01-27T14:49:08Z</dcterms:created>
  <dcterms:modified xsi:type="dcterms:W3CDTF">2020-01-30T18:52:32Z</dcterms:modified>
</cp:coreProperties>
</file>