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9" r:id="rId8"/>
    <p:sldId id="270" r:id="rId9"/>
    <p:sldId id="268" r:id="rId10"/>
    <p:sldId id="261" r:id="rId11"/>
    <p:sldId id="272" r:id="rId12"/>
    <p:sldId id="273" r:id="rId13"/>
    <p:sldId id="274" r:id="rId14"/>
    <p:sldId id="266" r:id="rId15"/>
    <p:sldId id="26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616E84-BC76-424F-B1AF-24119788ABB0}" type="datetimeFigureOut">
              <a:rPr lang="en-US" smtClean="0"/>
              <a:pPr/>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8EABCB-B452-4688-8CD6-94F234A3B029}" type="slidenum">
              <a:rPr lang="en-US" smtClean="0"/>
              <a:pPr/>
              <a:t>‹#›</a:t>
            </a:fld>
            <a:endParaRPr lang="en-US"/>
          </a:p>
        </p:txBody>
      </p:sp>
    </p:spTree>
    <p:extLst>
      <p:ext uri="{BB962C8B-B14F-4D97-AF65-F5344CB8AC3E}">
        <p14:creationId xmlns:p14="http://schemas.microsoft.com/office/powerpoint/2010/main" val="3509974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616E84-BC76-424F-B1AF-24119788ABB0}" type="datetimeFigureOut">
              <a:rPr lang="en-US" smtClean="0"/>
              <a:pPr/>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8EABCB-B452-4688-8CD6-94F234A3B029}" type="slidenum">
              <a:rPr lang="en-US" smtClean="0"/>
              <a:pPr/>
              <a:t>‹#›</a:t>
            </a:fld>
            <a:endParaRPr lang="en-US"/>
          </a:p>
        </p:txBody>
      </p:sp>
    </p:spTree>
    <p:extLst>
      <p:ext uri="{BB962C8B-B14F-4D97-AF65-F5344CB8AC3E}">
        <p14:creationId xmlns:p14="http://schemas.microsoft.com/office/powerpoint/2010/main" val="400822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616E84-BC76-424F-B1AF-24119788ABB0}" type="datetimeFigureOut">
              <a:rPr lang="en-US" smtClean="0"/>
              <a:pPr/>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8EABCB-B452-4688-8CD6-94F234A3B029}" type="slidenum">
              <a:rPr lang="en-US" smtClean="0"/>
              <a:pPr/>
              <a:t>‹#›</a:t>
            </a:fld>
            <a:endParaRPr lang="en-US"/>
          </a:p>
        </p:txBody>
      </p:sp>
    </p:spTree>
    <p:extLst>
      <p:ext uri="{BB962C8B-B14F-4D97-AF65-F5344CB8AC3E}">
        <p14:creationId xmlns:p14="http://schemas.microsoft.com/office/powerpoint/2010/main" val="3856591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616E84-BC76-424F-B1AF-24119788ABB0}" type="datetimeFigureOut">
              <a:rPr lang="en-US" smtClean="0"/>
              <a:pPr/>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8EABCB-B452-4688-8CD6-94F234A3B029}" type="slidenum">
              <a:rPr lang="en-US" smtClean="0"/>
              <a:pPr/>
              <a:t>‹#›</a:t>
            </a:fld>
            <a:endParaRPr lang="en-US"/>
          </a:p>
        </p:txBody>
      </p:sp>
    </p:spTree>
    <p:extLst>
      <p:ext uri="{BB962C8B-B14F-4D97-AF65-F5344CB8AC3E}">
        <p14:creationId xmlns:p14="http://schemas.microsoft.com/office/powerpoint/2010/main" val="2229057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616E84-BC76-424F-B1AF-24119788ABB0}" type="datetimeFigureOut">
              <a:rPr lang="en-US" smtClean="0"/>
              <a:pPr/>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8EABCB-B452-4688-8CD6-94F234A3B029}" type="slidenum">
              <a:rPr lang="en-US" smtClean="0"/>
              <a:pPr/>
              <a:t>‹#›</a:t>
            </a:fld>
            <a:endParaRPr lang="en-US"/>
          </a:p>
        </p:txBody>
      </p:sp>
    </p:spTree>
    <p:extLst>
      <p:ext uri="{BB962C8B-B14F-4D97-AF65-F5344CB8AC3E}">
        <p14:creationId xmlns:p14="http://schemas.microsoft.com/office/powerpoint/2010/main" val="2458113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616E84-BC76-424F-B1AF-24119788ABB0}" type="datetimeFigureOut">
              <a:rPr lang="en-US" smtClean="0"/>
              <a:pPr/>
              <a:t>8/21/2018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8EABCB-B452-4688-8CD6-94F234A3B029}" type="slidenum">
              <a:rPr lang="en-US" smtClean="0"/>
              <a:pPr/>
              <a:t>‹#›</a:t>
            </a:fld>
            <a:endParaRPr lang="en-US"/>
          </a:p>
        </p:txBody>
      </p:sp>
    </p:spTree>
    <p:extLst>
      <p:ext uri="{BB962C8B-B14F-4D97-AF65-F5344CB8AC3E}">
        <p14:creationId xmlns:p14="http://schemas.microsoft.com/office/powerpoint/2010/main" val="1668592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616E84-BC76-424F-B1AF-24119788ABB0}" type="datetimeFigureOut">
              <a:rPr lang="en-US" smtClean="0"/>
              <a:pPr/>
              <a:t>8/21/2018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8EABCB-B452-4688-8CD6-94F234A3B029}" type="slidenum">
              <a:rPr lang="en-US" smtClean="0"/>
              <a:pPr/>
              <a:t>‹#›</a:t>
            </a:fld>
            <a:endParaRPr lang="en-US"/>
          </a:p>
        </p:txBody>
      </p:sp>
    </p:spTree>
    <p:extLst>
      <p:ext uri="{BB962C8B-B14F-4D97-AF65-F5344CB8AC3E}">
        <p14:creationId xmlns:p14="http://schemas.microsoft.com/office/powerpoint/2010/main" val="600200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616E84-BC76-424F-B1AF-24119788ABB0}" type="datetimeFigureOut">
              <a:rPr lang="en-US" smtClean="0"/>
              <a:pPr/>
              <a:t>8/21/2018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8EABCB-B452-4688-8CD6-94F234A3B029}" type="slidenum">
              <a:rPr lang="en-US" smtClean="0"/>
              <a:pPr/>
              <a:t>‹#›</a:t>
            </a:fld>
            <a:endParaRPr lang="en-US"/>
          </a:p>
        </p:txBody>
      </p:sp>
    </p:spTree>
    <p:extLst>
      <p:ext uri="{BB962C8B-B14F-4D97-AF65-F5344CB8AC3E}">
        <p14:creationId xmlns:p14="http://schemas.microsoft.com/office/powerpoint/2010/main" val="4105616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616E84-BC76-424F-B1AF-24119788ABB0}" type="datetimeFigureOut">
              <a:rPr lang="en-US" smtClean="0"/>
              <a:pPr/>
              <a:t>8/21/2018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8EABCB-B452-4688-8CD6-94F234A3B029}" type="slidenum">
              <a:rPr lang="en-US" smtClean="0"/>
              <a:pPr/>
              <a:t>‹#›</a:t>
            </a:fld>
            <a:endParaRPr lang="en-US"/>
          </a:p>
        </p:txBody>
      </p:sp>
    </p:spTree>
    <p:extLst>
      <p:ext uri="{BB962C8B-B14F-4D97-AF65-F5344CB8AC3E}">
        <p14:creationId xmlns:p14="http://schemas.microsoft.com/office/powerpoint/2010/main" val="3632363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616E84-BC76-424F-B1AF-24119788ABB0}" type="datetimeFigureOut">
              <a:rPr lang="en-US" smtClean="0"/>
              <a:pPr/>
              <a:t>8/21/2018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8EABCB-B452-4688-8CD6-94F234A3B029}" type="slidenum">
              <a:rPr lang="en-US" smtClean="0"/>
              <a:pPr/>
              <a:t>‹#›</a:t>
            </a:fld>
            <a:endParaRPr lang="en-US"/>
          </a:p>
        </p:txBody>
      </p:sp>
    </p:spTree>
    <p:extLst>
      <p:ext uri="{BB962C8B-B14F-4D97-AF65-F5344CB8AC3E}">
        <p14:creationId xmlns:p14="http://schemas.microsoft.com/office/powerpoint/2010/main" val="177513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616E84-BC76-424F-B1AF-24119788ABB0}" type="datetimeFigureOut">
              <a:rPr lang="en-US" smtClean="0"/>
              <a:pPr/>
              <a:t>8/21/2018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8EABCB-B452-4688-8CD6-94F234A3B029}" type="slidenum">
              <a:rPr lang="en-US" smtClean="0"/>
              <a:pPr/>
              <a:t>‹#›</a:t>
            </a:fld>
            <a:endParaRPr lang="en-US"/>
          </a:p>
        </p:txBody>
      </p:sp>
    </p:spTree>
    <p:extLst>
      <p:ext uri="{BB962C8B-B14F-4D97-AF65-F5344CB8AC3E}">
        <p14:creationId xmlns:p14="http://schemas.microsoft.com/office/powerpoint/2010/main" val="3454717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616E84-BC76-424F-B1AF-24119788ABB0}" type="datetimeFigureOut">
              <a:rPr lang="en-US" smtClean="0"/>
              <a:pPr/>
              <a:t>8/21/2018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8EABCB-B452-4688-8CD6-94F234A3B029}" type="slidenum">
              <a:rPr lang="en-US" smtClean="0"/>
              <a:pPr/>
              <a:t>‹#›</a:t>
            </a:fld>
            <a:endParaRPr lang="en-US"/>
          </a:p>
        </p:txBody>
      </p:sp>
    </p:spTree>
    <p:extLst>
      <p:ext uri="{BB962C8B-B14F-4D97-AF65-F5344CB8AC3E}">
        <p14:creationId xmlns:p14="http://schemas.microsoft.com/office/powerpoint/2010/main" val="36602170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fa-ib.weebly.com/" TargetMode="External"/><Relationship Id="rId2" Type="http://schemas.openxmlformats.org/officeDocument/2006/relationships/hyperlink" Target="http://www.ibo.or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fa-murphy.weebly.com/" TargetMode="External"/><Relationship Id="rId2" Type="http://schemas.openxmlformats.org/officeDocument/2006/relationships/hyperlink" Target="mailto:murphy.amber@franklin-academy.org" TargetMode="Externa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85900" y="322263"/>
            <a:ext cx="9144000" cy="2387600"/>
          </a:xfrm>
        </p:spPr>
        <p:txBody>
          <a:bodyPr>
            <a:normAutofit/>
          </a:bodyPr>
          <a:lstStyle/>
          <a:p>
            <a:r>
              <a:rPr lang="en-US" sz="9600" b="1" dirty="0" smtClean="0"/>
              <a:t>Mrs. Murphy</a:t>
            </a:r>
            <a:endParaRPr lang="en-US" sz="9600" b="1" dirty="0"/>
          </a:p>
        </p:txBody>
      </p:sp>
      <p:sp>
        <p:nvSpPr>
          <p:cNvPr id="3" name="Subtitle 2"/>
          <p:cNvSpPr>
            <a:spLocks noGrp="1"/>
          </p:cNvSpPr>
          <p:nvPr>
            <p:ph type="subTitle" idx="1"/>
          </p:nvPr>
        </p:nvSpPr>
        <p:spPr>
          <a:xfrm>
            <a:off x="1084580" y="2713037"/>
            <a:ext cx="9144000" cy="1655762"/>
          </a:xfrm>
        </p:spPr>
        <p:txBody>
          <a:bodyPr/>
          <a:lstStyle/>
          <a:p>
            <a:r>
              <a:rPr lang="en-US" b="1" i="1" dirty="0"/>
              <a:t>       </a:t>
            </a:r>
            <a:r>
              <a:rPr lang="en-US" b="1" i="1" dirty="0" smtClean="0">
                <a:latin typeface="FangSong" panose="02010609060101010101" pitchFamily="49" charset="-122"/>
                <a:ea typeface="FangSong" panose="02010609060101010101" pitchFamily="49" charset="-122"/>
              </a:rPr>
              <a:t> </a:t>
            </a:r>
            <a:r>
              <a:rPr lang="en-US" sz="4800" b="1" i="1" dirty="0">
                <a:latin typeface="FangSong" panose="02010609060101010101" pitchFamily="49" charset="-122"/>
                <a:ea typeface="FangSong" panose="02010609060101010101" pitchFamily="49" charset="-122"/>
              </a:rPr>
              <a:t>MATH AND SCIENCE </a:t>
            </a:r>
            <a:r>
              <a:rPr lang="en-US" b="1" i="1" dirty="0"/>
              <a:t/>
            </a:r>
            <a:br>
              <a:rPr lang="en-US" b="1" i="1" dirty="0"/>
            </a:br>
            <a:endParaRPr lang="en-US" b="1" i="1" dirty="0"/>
          </a:p>
          <a:p>
            <a:endParaRPr lang="en-US"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4297425" y="3759200"/>
            <a:ext cx="2428750" cy="2590800"/>
          </a:xfrm>
          <a:prstGeom prst="rect">
            <a:avLst/>
          </a:prstGeom>
        </p:spPr>
      </p:pic>
    </p:spTree>
    <p:extLst>
      <p:ext uri="{BB962C8B-B14F-4D97-AF65-F5344CB8AC3E}">
        <p14:creationId xmlns:p14="http://schemas.microsoft.com/office/powerpoint/2010/main" val="9683286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b="1" dirty="0" smtClean="0"/>
              <a:t>Classroom Donations</a:t>
            </a:r>
            <a:r>
              <a:rPr lang="en-US" sz="4800" dirty="0"/>
              <a:t/>
            </a:r>
            <a:br>
              <a:rPr lang="en-US" sz="4800" dirty="0"/>
            </a:br>
            <a:endParaRPr lang="en-US" sz="4800" dirty="0"/>
          </a:p>
        </p:txBody>
      </p:sp>
      <p:sp>
        <p:nvSpPr>
          <p:cNvPr id="3" name="Content Placeholder 2"/>
          <p:cNvSpPr>
            <a:spLocks noGrp="1"/>
          </p:cNvSpPr>
          <p:nvPr>
            <p:ph idx="1"/>
          </p:nvPr>
        </p:nvSpPr>
        <p:spPr>
          <a:xfrm>
            <a:off x="838200" y="1690688"/>
            <a:ext cx="10515600" cy="4486275"/>
          </a:xfrm>
        </p:spPr>
        <p:txBody>
          <a:bodyPr>
            <a:normAutofit/>
          </a:bodyPr>
          <a:lstStyle/>
          <a:p>
            <a:pPr marL="0" indent="0" algn="ctr">
              <a:buNone/>
            </a:pPr>
            <a:r>
              <a:rPr lang="en-US" b="1" dirty="0"/>
              <a:t>Personal hygiene items</a:t>
            </a:r>
            <a:endParaRPr lang="en-US" dirty="0"/>
          </a:p>
          <a:p>
            <a:pPr lvl="0" algn="ctr"/>
            <a:r>
              <a:rPr lang="en-US" dirty="0" smtClean="0"/>
              <a:t>Tissue</a:t>
            </a:r>
            <a:endParaRPr lang="en-US" dirty="0"/>
          </a:p>
          <a:p>
            <a:pPr lvl="0" algn="ctr"/>
            <a:r>
              <a:rPr lang="en-US" dirty="0"/>
              <a:t>Hand sanitizer, baby wipes, or wet </a:t>
            </a:r>
            <a:r>
              <a:rPr lang="en-US" dirty="0" smtClean="0"/>
              <a:t>wipes</a:t>
            </a:r>
            <a:endParaRPr lang="en-US" b="1" dirty="0" smtClean="0"/>
          </a:p>
          <a:p>
            <a:pPr marL="0" indent="0" algn="ctr">
              <a:buNone/>
            </a:pPr>
            <a:r>
              <a:rPr lang="en-US" b="1" dirty="0" smtClean="0"/>
              <a:t>Enhancement </a:t>
            </a:r>
            <a:r>
              <a:rPr lang="en-US" b="1" dirty="0"/>
              <a:t>materials </a:t>
            </a:r>
            <a:endParaRPr lang="en-US" b="1" dirty="0" smtClean="0"/>
          </a:p>
          <a:p>
            <a:pPr marL="0" indent="0" algn="ctr">
              <a:buNone/>
            </a:pPr>
            <a:r>
              <a:rPr lang="en-US" b="1" dirty="0" smtClean="0"/>
              <a:t>(</a:t>
            </a:r>
            <a:r>
              <a:rPr lang="en-US" dirty="0" smtClean="0"/>
              <a:t>to </a:t>
            </a:r>
            <a:r>
              <a:rPr lang="en-US" dirty="0"/>
              <a:t>support classroom </a:t>
            </a:r>
            <a:r>
              <a:rPr lang="en-US" dirty="0" smtClean="0"/>
              <a:t>learning)</a:t>
            </a:r>
            <a:endParaRPr lang="en-US" dirty="0"/>
          </a:p>
          <a:p>
            <a:pPr lvl="0" algn="ctr"/>
            <a:r>
              <a:rPr lang="en-US" dirty="0" smtClean="0"/>
              <a:t>Whiteboards</a:t>
            </a:r>
            <a:endParaRPr lang="en-US" dirty="0"/>
          </a:p>
          <a:p>
            <a:pPr lvl="0" algn="ctr"/>
            <a:r>
              <a:rPr lang="en-US" dirty="0" smtClean="0"/>
              <a:t> </a:t>
            </a:r>
            <a:r>
              <a:rPr lang="en-US" dirty="0"/>
              <a:t>W</a:t>
            </a:r>
            <a:r>
              <a:rPr lang="en-US" dirty="0" smtClean="0"/>
              <a:t>hiteboard </a:t>
            </a:r>
            <a:r>
              <a:rPr lang="en-US" dirty="0"/>
              <a:t>markers and </a:t>
            </a:r>
            <a:r>
              <a:rPr lang="en-US" dirty="0" smtClean="0"/>
              <a:t>erasers</a:t>
            </a:r>
          </a:p>
          <a:p>
            <a:pPr lvl="0" algn="ctr"/>
            <a:r>
              <a:rPr lang="en-US" dirty="0" smtClean="0"/>
              <a:t>Lined Paper</a:t>
            </a:r>
          </a:p>
          <a:p>
            <a:pPr marL="0" indent="0" algn="ctr">
              <a:buNone/>
            </a:pPr>
            <a:endParaRPr lang="en-US" dirty="0" smtClean="0"/>
          </a:p>
          <a:p>
            <a:pPr lvl="0" algn="ctr"/>
            <a:endParaRPr lang="en-US" dirty="0"/>
          </a:p>
          <a:p>
            <a:endParaRPr lang="en-US" dirty="0"/>
          </a:p>
        </p:txBody>
      </p:sp>
      <p:pic>
        <p:nvPicPr>
          <p:cNvPr id="4" name="Picture 3" descr="https://upload.wikimedia.org/wikipedia/en/7/79/The_Giving_Tree.jpg"/>
          <p:cNvPicPr/>
          <p:nvPr/>
        </p:nvPicPr>
        <p:blipFill>
          <a:blip r:embed="rId2"/>
          <a:srcRect/>
          <a:stretch>
            <a:fillRect/>
          </a:stretch>
        </p:blipFill>
        <p:spPr bwMode="auto">
          <a:xfrm>
            <a:off x="290030" y="219075"/>
            <a:ext cx="2173770" cy="2346325"/>
          </a:xfrm>
          <a:prstGeom prst="rect">
            <a:avLst/>
          </a:prstGeom>
          <a:noFill/>
          <a:ln w="9525">
            <a:noFill/>
            <a:miter lim="800000"/>
            <a:headEnd/>
            <a:tailEnd/>
          </a:ln>
        </p:spPr>
      </p:pic>
    </p:spTree>
    <p:extLst>
      <p:ext uri="{BB962C8B-B14F-4D97-AF65-F5344CB8AC3E}">
        <p14:creationId xmlns:p14="http://schemas.microsoft.com/office/powerpoint/2010/main" val="36979280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9984" y="199767"/>
            <a:ext cx="9242383" cy="895866"/>
          </a:xfrm>
        </p:spPr>
        <p:txBody>
          <a:bodyPr>
            <a:normAutofit fontScale="90000"/>
          </a:bodyPr>
          <a:lstStyle/>
          <a:p>
            <a:r>
              <a:rPr lang="en-US" dirty="0" smtClean="0"/>
              <a:t>What is the I</a:t>
            </a:r>
            <a:r>
              <a:rPr lang="en-US" dirty="0"/>
              <a:t>B</a:t>
            </a:r>
            <a:r>
              <a:rPr lang="en-US" dirty="0" smtClean="0"/>
              <a:t> Program?</a:t>
            </a:r>
            <a:endParaRPr lang="en-US" dirty="0"/>
          </a:p>
        </p:txBody>
      </p:sp>
      <p:pic>
        <p:nvPicPr>
          <p:cNvPr id="1026" name="Picture 2" descr="Pi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23706" y="1095633"/>
            <a:ext cx="8255257" cy="553037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40044" y="1309468"/>
            <a:ext cx="3393989" cy="4801314"/>
          </a:xfrm>
          <a:prstGeom prst="rect">
            <a:avLst/>
          </a:prstGeom>
        </p:spPr>
        <p:txBody>
          <a:bodyPr wrap="square">
            <a:spAutoFit/>
          </a:bodyPr>
          <a:lstStyle/>
          <a:p>
            <a:r>
              <a:rPr lang="en-US" dirty="0">
                <a:solidFill>
                  <a:schemeClr val="tx1">
                    <a:lumMod val="95000"/>
                    <a:lumOff val="5000"/>
                  </a:schemeClr>
                </a:solidFill>
                <a:latin typeface="Gentium Basic"/>
              </a:rPr>
              <a:t>The International Baccalaureate® (IB) Primary Years </a:t>
            </a:r>
            <a:r>
              <a:rPr lang="en-US" dirty="0" smtClean="0">
                <a:solidFill>
                  <a:schemeClr val="tx1">
                    <a:lumMod val="95000"/>
                    <a:lumOff val="5000"/>
                  </a:schemeClr>
                </a:solidFill>
                <a:latin typeface="Gentium Basic"/>
              </a:rPr>
              <a:t>Program </a:t>
            </a:r>
            <a:r>
              <a:rPr lang="en-US" dirty="0" smtClean="0">
                <a:solidFill>
                  <a:schemeClr val="tx1">
                    <a:lumMod val="95000"/>
                    <a:lumOff val="5000"/>
                  </a:schemeClr>
                </a:solidFill>
                <a:latin typeface="Gentium Basic"/>
              </a:rPr>
              <a:t>(PYP) </a:t>
            </a:r>
            <a:r>
              <a:rPr lang="en-US" dirty="0">
                <a:solidFill>
                  <a:schemeClr val="tx1">
                    <a:lumMod val="95000"/>
                    <a:lumOff val="5000"/>
                  </a:schemeClr>
                </a:solidFill>
                <a:latin typeface="Gentium Basic"/>
              </a:rPr>
              <a:t>is a curriculum framework designed for students aged 3 to 12.</a:t>
            </a:r>
            <a:r>
              <a:rPr lang="en-US" dirty="0">
                <a:solidFill>
                  <a:schemeClr val="tx1">
                    <a:lumMod val="95000"/>
                    <a:lumOff val="5000"/>
                  </a:schemeClr>
                </a:solidFill>
              </a:rPr>
              <a:t/>
            </a:r>
            <a:br>
              <a:rPr lang="en-US" dirty="0">
                <a:solidFill>
                  <a:schemeClr val="tx1">
                    <a:lumMod val="95000"/>
                    <a:lumOff val="5000"/>
                  </a:schemeClr>
                </a:solidFill>
              </a:rPr>
            </a:br>
            <a:r>
              <a:rPr lang="en-US" dirty="0">
                <a:solidFill>
                  <a:schemeClr val="tx1">
                    <a:lumMod val="95000"/>
                    <a:lumOff val="5000"/>
                  </a:schemeClr>
                </a:solidFill>
                <a:latin typeface="Gentium Basic"/>
              </a:rPr>
              <a:t>It prepares students for the intellectual challenges of further education and their future careers, focusing on the development of the whole child as an inquirer, both in the classroom and in the world </a:t>
            </a:r>
            <a:r>
              <a:rPr lang="en-US" dirty="0" smtClean="0">
                <a:solidFill>
                  <a:schemeClr val="tx1">
                    <a:lumMod val="95000"/>
                    <a:lumOff val="5000"/>
                  </a:schemeClr>
                </a:solidFill>
                <a:latin typeface="Gentium Basic"/>
              </a:rPr>
              <a:t>outside.</a:t>
            </a:r>
          </a:p>
          <a:p>
            <a:endParaRPr lang="en-US" dirty="0">
              <a:solidFill>
                <a:schemeClr val="tx1">
                  <a:lumMod val="95000"/>
                  <a:lumOff val="5000"/>
                </a:schemeClr>
              </a:solidFill>
              <a:latin typeface="Gentium Basic"/>
            </a:endParaRPr>
          </a:p>
          <a:p>
            <a:r>
              <a:rPr lang="en-US" dirty="0" smtClean="0">
                <a:solidFill>
                  <a:schemeClr val="tx1">
                    <a:lumMod val="95000"/>
                    <a:lumOff val="5000"/>
                  </a:schemeClr>
                </a:solidFill>
                <a:latin typeface="Gentium Basic"/>
              </a:rPr>
              <a:t>The curriculum is centered through the IB PYP 5 Essential Elements. </a:t>
            </a:r>
            <a:endParaRPr lang="en-US" dirty="0">
              <a:solidFill>
                <a:schemeClr val="tx1">
                  <a:lumMod val="95000"/>
                  <a:lumOff val="5000"/>
                </a:schemeClr>
              </a:solidFill>
            </a:endParaRPr>
          </a:p>
        </p:txBody>
      </p:sp>
    </p:spTree>
    <p:extLst>
      <p:ext uri="{BB962C8B-B14F-4D97-AF65-F5344CB8AC3E}">
        <p14:creationId xmlns:p14="http://schemas.microsoft.com/office/powerpoint/2010/main" val="39381215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277" y="0"/>
            <a:ext cx="11919680" cy="1507067"/>
          </a:xfrm>
        </p:spPr>
        <p:txBody>
          <a:bodyPr/>
          <a:lstStyle/>
          <a:p>
            <a:r>
              <a:rPr lang="en-US" dirty="0" smtClean="0"/>
              <a:t>What you will see in your students classroom: </a:t>
            </a:r>
            <a:endParaRPr lang="en-US" dirty="0"/>
          </a:p>
        </p:txBody>
      </p:sp>
      <p:sp>
        <p:nvSpPr>
          <p:cNvPr id="3" name="Content Placeholder 2"/>
          <p:cNvSpPr>
            <a:spLocks noGrp="1"/>
          </p:cNvSpPr>
          <p:nvPr>
            <p:ph idx="1"/>
          </p:nvPr>
        </p:nvSpPr>
        <p:spPr>
          <a:xfrm>
            <a:off x="247607" y="1303637"/>
            <a:ext cx="9876696" cy="4965358"/>
          </a:xfrm>
        </p:spPr>
        <p:txBody>
          <a:bodyPr>
            <a:normAutofit/>
          </a:bodyPr>
          <a:lstStyle/>
          <a:p>
            <a:r>
              <a:rPr lang="en-US" dirty="0" smtClean="0">
                <a:solidFill>
                  <a:schemeClr val="tx1">
                    <a:lumMod val="95000"/>
                    <a:lumOff val="5000"/>
                  </a:schemeClr>
                </a:solidFill>
              </a:rPr>
              <a:t>Central Ideas </a:t>
            </a:r>
            <a:r>
              <a:rPr lang="en-US" dirty="0" smtClean="0"/>
              <a:t>– a “Big Idea” for a 6 week unit of study </a:t>
            </a:r>
            <a:r>
              <a:rPr lang="en-US" dirty="0"/>
              <a:t>aligned through Science and Social Studies </a:t>
            </a:r>
            <a:endParaRPr lang="en-US" dirty="0" smtClean="0"/>
          </a:p>
          <a:p>
            <a:r>
              <a:rPr lang="en-US" dirty="0" smtClean="0">
                <a:solidFill>
                  <a:schemeClr val="tx1">
                    <a:lumMod val="95000"/>
                    <a:lumOff val="5000"/>
                  </a:schemeClr>
                </a:solidFill>
              </a:rPr>
              <a:t>Lines of Inquiry </a:t>
            </a:r>
            <a:r>
              <a:rPr lang="en-US" dirty="0" smtClean="0"/>
              <a:t>– objectives aligned through Science and Social Studies to guide inquiry through the 6 week unit</a:t>
            </a:r>
          </a:p>
          <a:p>
            <a:r>
              <a:rPr lang="en-US" dirty="0" smtClean="0">
                <a:solidFill>
                  <a:schemeClr val="tx1">
                    <a:lumMod val="95000"/>
                    <a:lumOff val="5000"/>
                  </a:schemeClr>
                </a:solidFill>
              </a:rPr>
              <a:t>Learner Profile </a:t>
            </a:r>
            <a:r>
              <a:rPr lang="en-US" dirty="0" smtClean="0"/>
              <a:t>– attributes valued by the IB of students that “can </a:t>
            </a:r>
            <a:r>
              <a:rPr lang="en-US" dirty="0"/>
              <a:t>help individuals and groups become responsible members of local, national and global </a:t>
            </a:r>
            <a:r>
              <a:rPr lang="en-US" dirty="0" smtClean="0"/>
              <a:t>communities”. </a:t>
            </a:r>
          </a:p>
          <a:p>
            <a:pPr lvl="1"/>
            <a:r>
              <a:rPr lang="en-US" dirty="0" smtClean="0"/>
              <a:t>Inquirers, thinkers, communicators, knowledgeable, risk takers, principled, caring, open-minded, balanced, and reflective.</a:t>
            </a:r>
          </a:p>
          <a:p>
            <a:r>
              <a:rPr lang="en-US" dirty="0" smtClean="0">
                <a:solidFill>
                  <a:schemeClr val="tx1">
                    <a:lumMod val="95000"/>
                    <a:lumOff val="5000"/>
                  </a:schemeClr>
                </a:solidFill>
              </a:rPr>
              <a:t>Action </a:t>
            </a:r>
            <a:r>
              <a:rPr lang="en-US" dirty="0" smtClean="0">
                <a:solidFill>
                  <a:schemeClr val="tx1">
                    <a:lumMod val="95000"/>
                    <a:lumOff val="5000"/>
                  </a:schemeClr>
                </a:solidFill>
              </a:rPr>
              <a:t>Cycle</a:t>
            </a:r>
            <a:endParaRPr lang="en-US" dirty="0" smtClean="0">
              <a:solidFill>
                <a:schemeClr val="tx1">
                  <a:lumMod val="95000"/>
                  <a:lumOff val="5000"/>
                </a:schemeClr>
              </a:solidFill>
            </a:endParaRPr>
          </a:p>
          <a:p>
            <a:r>
              <a:rPr lang="en-US" dirty="0" smtClean="0">
                <a:solidFill>
                  <a:schemeClr val="tx1">
                    <a:lumMod val="95000"/>
                    <a:lumOff val="5000"/>
                  </a:schemeClr>
                </a:solidFill>
              </a:rPr>
              <a:t>Inquiry based lessons</a:t>
            </a:r>
          </a:p>
          <a:p>
            <a:endParaRPr lang="en-US" dirty="0"/>
          </a:p>
        </p:txBody>
      </p:sp>
    </p:spTree>
    <p:extLst>
      <p:ext uri="{BB962C8B-B14F-4D97-AF65-F5344CB8AC3E}">
        <p14:creationId xmlns:p14="http://schemas.microsoft.com/office/powerpoint/2010/main" val="33175614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946" y="211894"/>
            <a:ext cx="11664778" cy="1507067"/>
          </a:xfrm>
        </p:spPr>
        <p:txBody>
          <a:bodyPr/>
          <a:lstStyle/>
          <a:p>
            <a:r>
              <a:rPr lang="en-US" dirty="0" smtClean="0"/>
              <a:t>Want to know more about the </a:t>
            </a:r>
            <a:r>
              <a:rPr lang="en-US" dirty="0" err="1" smtClean="0"/>
              <a:t>ib</a:t>
            </a:r>
            <a:r>
              <a:rPr lang="en-US" dirty="0" smtClean="0"/>
              <a:t> </a:t>
            </a:r>
            <a:r>
              <a:rPr lang="en-US" dirty="0" err="1" smtClean="0"/>
              <a:t>pyp</a:t>
            </a:r>
            <a:r>
              <a:rPr lang="en-US" dirty="0" smtClean="0"/>
              <a:t>?</a:t>
            </a:r>
            <a:endParaRPr lang="en-US" dirty="0"/>
          </a:p>
        </p:txBody>
      </p:sp>
      <p:sp>
        <p:nvSpPr>
          <p:cNvPr id="3" name="Content Placeholder 2"/>
          <p:cNvSpPr>
            <a:spLocks noGrp="1"/>
          </p:cNvSpPr>
          <p:nvPr>
            <p:ph idx="1"/>
          </p:nvPr>
        </p:nvSpPr>
        <p:spPr>
          <a:xfrm>
            <a:off x="205946" y="1254211"/>
            <a:ext cx="11425410" cy="3615267"/>
          </a:xfrm>
        </p:spPr>
        <p:txBody>
          <a:bodyPr/>
          <a:lstStyle/>
          <a:p>
            <a:r>
              <a:rPr lang="en-US" dirty="0" smtClean="0"/>
              <a:t>Please visit the IBO website: </a:t>
            </a:r>
            <a:r>
              <a:rPr lang="en-US" dirty="0" smtClean="0">
                <a:hlinkClick r:id="rId2"/>
              </a:rPr>
              <a:t>www.ibo.org</a:t>
            </a:r>
            <a:endParaRPr lang="en-US" dirty="0" smtClean="0"/>
          </a:p>
          <a:p>
            <a:r>
              <a:rPr lang="en-US" dirty="0" smtClean="0"/>
              <a:t>Franklin Academy Boynton Beach’s IB </a:t>
            </a:r>
            <a:r>
              <a:rPr lang="en-US" dirty="0" err="1" smtClean="0"/>
              <a:t>Weebly</a:t>
            </a:r>
            <a:r>
              <a:rPr lang="en-US" dirty="0" smtClean="0"/>
              <a:t>: </a:t>
            </a:r>
            <a:r>
              <a:rPr lang="en-US" dirty="0" smtClean="0">
                <a:hlinkClick r:id="rId3"/>
              </a:rPr>
              <a:t>www.fa-ib.weebly.com</a:t>
            </a:r>
            <a:endParaRPr lang="en-US" dirty="0" smtClean="0"/>
          </a:p>
          <a:p>
            <a:r>
              <a:rPr lang="en-US" dirty="0" smtClean="0"/>
              <a:t>Attend Curriculum Nights and IB Nights when announced.</a:t>
            </a:r>
          </a:p>
          <a:p>
            <a:pPr marL="0" indent="0">
              <a:buNone/>
            </a:pPr>
            <a:endParaRPr lang="en-US" dirty="0"/>
          </a:p>
        </p:txBody>
      </p:sp>
    </p:spTree>
    <p:extLst>
      <p:ext uri="{BB962C8B-B14F-4D97-AF65-F5344CB8AC3E}">
        <p14:creationId xmlns:p14="http://schemas.microsoft.com/office/powerpoint/2010/main" val="1655069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Communication</a:t>
            </a:r>
            <a:r>
              <a:rPr lang="en-US" dirty="0" smtClean="0">
                <a:solidFill>
                  <a:srgbClr val="50637D"/>
                </a:solidFill>
                <a:effectLst/>
                <a:latin typeface="Calibri" panose="020F0502020204030204" pitchFamily="34" charset="0"/>
                <a:ea typeface="Calibri" panose="020F0502020204030204" pitchFamily="34" charset="0"/>
                <a:cs typeface="Times New Roman" panose="02020603050405020304" pitchFamily="18" charset="0"/>
              </a:rPr>
              <a:t>:</a:t>
            </a:r>
            <a:br>
              <a:rPr lang="en-US" dirty="0" smtClean="0">
                <a:solidFill>
                  <a:srgbClr val="50637D"/>
                </a:solidFill>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p:txBody>
          <a:bodyPr>
            <a:normAutofit/>
          </a:bodyPr>
          <a:lstStyle/>
          <a:p>
            <a:pPr algn="ctr">
              <a:lnSpc>
                <a:spcPct val="120000"/>
              </a:lnSpc>
            </a:pPr>
            <a:r>
              <a:rPr lang="en-US" dirty="0" smtClean="0">
                <a:solidFill>
                  <a:srgbClr val="50637D"/>
                </a:solidFill>
                <a:effectLst/>
                <a:latin typeface="Calibri" panose="020F0502020204030204" pitchFamily="34" charset="0"/>
                <a:ea typeface="Calibri" panose="020F0502020204030204" pitchFamily="34" charset="0"/>
                <a:cs typeface="Times New Roman" panose="02020603050405020304" pitchFamily="18" charset="0"/>
              </a:rPr>
              <a:t>Please check our website weekly.  We will keep you up-to-date on all classroom events, as well as school-wide announcements &amp; programs you may be interested in attending.  All test dates will also be posted in advance so your child can prepare.  </a:t>
            </a:r>
          </a:p>
          <a:p>
            <a:pPr algn="ctr">
              <a:lnSpc>
                <a:spcPct val="120000"/>
              </a:lnSpc>
            </a:pPr>
            <a:r>
              <a:rPr lang="en-US" i="1" dirty="0" smtClean="0">
                <a:solidFill>
                  <a:srgbClr val="50637D"/>
                </a:solidFill>
                <a:effectLst/>
                <a:latin typeface="Adobe Garamond Pro Bold"/>
                <a:ea typeface="Calibri" panose="020F0502020204030204" pitchFamily="34" charset="0"/>
                <a:cs typeface="Times New Roman" panose="02020603050405020304" pitchFamily="18" charset="0"/>
              </a:rPr>
              <a:t>Without open lines of communication between parent and teacher, we cannot do our job effectively.  If you need to contact us at any time, please don’t hesitate to do so via email, phone, or a note in your child’s planner.   </a:t>
            </a:r>
            <a:endParaRPr lang="en-US" dirty="0" smtClean="0">
              <a:solidFill>
                <a:srgbClr val="50637D"/>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Rectangle 3"/>
          <p:cNvSpPr/>
          <p:nvPr/>
        </p:nvSpPr>
        <p:spPr>
          <a:xfrm>
            <a:off x="3048000" y="1314575"/>
            <a:ext cx="6096000" cy="424732"/>
          </a:xfrm>
          <a:prstGeom prst="rect">
            <a:avLst/>
          </a:prstGeom>
        </p:spPr>
        <p:txBody>
          <a:bodyPr>
            <a:spAutoFit/>
          </a:bodyPr>
          <a:lstStyle/>
          <a:p>
            <a:pPr algn="ctr">
              <a:lnSpc>
                <a:spcPct val="120000"/>
              </a:lnSpc>
            </a:pPr>
            <a:r>
              <a:rPr lang="en-US" dirty="0" smtClean="0">
                <a:solidFill>
                  <a:srgbClr val="50637D"/>
                </a:solidFill>
                <a:effectLst/>
                <a:latin typeface="Calibri" panose="020F0502020204030204" pitchFamily="34" charset="0"/>
                <a:ea typeface="Calibri" panose="020F0502020204030204" pitchFamily="34" charset="0"/>
                <a:cs typeface="Times New Roman" panose="02020603050405020304" pitchFamily="18" charset="0"/>
              </a:rPr>
              <a:t> </a:t>
            </a:r>
            <a:endParaRPr lang="en-US" dirty="0">
              <a:solidFill>
                <a:srgbClr val="50637D"/>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496919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b="1" dirty="0" smtClean="0"/>
              <a:t>Contact Info</a:t>
            </a:r>
            <a:endParaRPr lang="en-US" sz="6600" b="1" dirty="0"/>
          </a:p>
        </p:txBody>
      </p:sp>
      <p:sp>
        <p:nvSpPr>
          <p:cNvPr id="3" name="Content Placeholder 2"/>
          <p:cNvSpPr>
            <a:spLocks noGrp="1"/>
          </p:cNvSpPr>
          <p:nvPr>
            <p:ph idx="1"/>
          </p:nvPr>
        </p:nvSpPr>
        <p:spPr>
          <a:xfrm>
            <a:off x="838200" y="1825625"/>
            <a:ext cx="11010900" cy="4351338"/>
          </a:xfrm>
        </p:spPr>
        <p:txBody>
          <a:bodyPr>
            <a:normAutofit/>
          </a:bodyPr>
          <a:lstStyle/>
          <a:p>
            <a:r>
              <a:rPr lang="en-US" sz="4400" u="sng" dirty="0" smtClean="0"/>
              <a:t>E-mail: </a:t>
            </a:r>
            <a:r>
              <a:rPr lang="en-US" sz="4400" dirty="0" smtClean="0">
                <a:hlinkClick r:id="rId2"/>
              </a:rPr>
              <a:t>murphy.amber@franklin-academy.org</a:t>
            </a:r>
            <a:endParaRPr lang="en-US" sz="4400" dirty="0" smtClean="0"/>
          </a:p>
          <a:p>
            <a:pPr>
              <a:buNone/>
            </a:pPr>
            <a:r>
              <a:rPr lang="en-US" sz="3200" dirty="0" smtClean="0"/>
              <a:t>(Best way to reach me) </a:t>
            </a:r>
          </a:p>
          <a:p>
            <a:pPr>
              <a:buNone/>
            </a:pPr>
            <a:endParaRPr lang="en-US" sz="3200" dirty="0" smtClean="0"/>
          </a:p>
          <a:p>
            <a:r>
              <a:rPr lang="en-US" sz="4400" dirty="0" err="1" smtClean="0"/>
              <a:t>Website:</a:t>
            </a:r>
            <a:r>
              <a:rPr lang="en-US" sz="4400" dirty="0" err="1" smtClean="0">
                <a:hlinkClick r:id="rId3"/>
              </a:rPr>
              <a:t>http</a:t>
            </a:r>
            <a:r>
              <a:rPr lang="en-US" sz="4400" dirty="0" smtClean="0">
                <a:hlinkClick r:id="rId3"/>
              </a:rPr>
              <a:t>://</a:t>
            </a:r>
            <a:r>
              <a:rPr lang="en-US" sz="4400" dirty="0" err="1" smtClean="0">
                <a:hlinkClick r:id="rId3"/>
              </a:rPr>
              <a:t>fa-murphy.weebly.com</a:t>
            </a:r>
            <a:endParaRPr lang="en-US" sz="4400" dirty="0" smtClean="0"/>
          </a:p>
          <a:p>
            <a:endParaRPr lang="en-US" sz="4400" dirty="0"/>
          </a:p>
          <a:p>
            <a:r>
              <a:rPr lang="en-US" sz="4400" dirty="0" smtClean="0"/>
              <a:t>School number: </a:t>
            </a:r>
            <a:r>
              <a:rPr lang="en-US" sz="4400" dirty="0"/>
              <a:t>(561) 767-4700</a:t>
            </a:r>
          </a:p>
          <a:p>
            <a:endParaRPr lang="en-US" sz="4400" dirty="0"/>
          </a:p>
        </p:txBody>
      </p:sp>
      <p:pic>
        <p:nvPicPr>
          <p:cNvPr id="4" name="Picture 3" descr="http://www.bullardisd.net/jennifer.carlile/wp-content/uploads/sites/220/2013/08/ERRAND-SERVICE-CONTACT-INFO.jpg"/>
          <p:cNvPicPr/>
          <p:nvPr/>
        </p:nvPicPr>
        <p:blipFill>
          <a:blip r:embed="rId4"/>
          <a:srcRect/>
          <a:stretch>
            <a:fillRect/>
          </a:stretch>
        </p:blipFill>
        <p:spPr bwMode="auto">
          <a:xfrm>
            <a:off x="8750438" y="4321175"/>
            <a:ext cx="3225523" cy="2305050"/>
          </a:xfrm>
          <a:prstGeom prst="rect">
            <a:avLst/>
          </a:prstGeom>
          <a:noFill/>
          <a:ln w="9525">
            <a:noFill/>
            <a:miter lim="800000"/>
            <a:headEnd/>
            <a:tailEnd/>
          </a:ln>
        </p:spPr>
      </p:pic>
    </p:spTree>
    <p:extLst>
      <p:ext uri="{BB962C8B-B14F-4D97-AF65-F5344CB8AC3E}">
        <p14:creationId xmlns:p14="http://schemas.microsoft.com/office/powerpoint/2010/main" val="34751603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8800" b="1" dirty="0" smtClean="0"/>
              <a:t>Rules</a:t>
            </a:r>
            <a:endParaRPr lang="en-US" sz="8800" b="1" dirty="0"/>
          </a:p>
        </p:txBody>
      </p:sp>
      <p:sp>
        <p:nvSpPr>
          <p:cNvPr id="3" name="Content Placeholder 2"/>
          <p:cNvSpPr>
            <a:spLocks noGrp="1"/>
          </p:cNvSpPr>
          <p:nvPr>
            <p:ph idx="1"/>
          </p:nvPr>
        </p:nvSpPr>
        <p:spPr/>
        <p:txBody>
          <a:bodyPr/>
          <a:lstStyle/>
          <a:p>
            <a:pPr algn="ctr"/>
            <a:r>
              <a:rPr lang="en-US" sz="4400" b="1" dirty="0">
                <a:effectLst>
                  <a:outerShdw blurRad="38100" dist="22860" dir="5400000" algn="tl">
                    <a:srgbClr val="000000">
                      <a:alpha val="30000"/>
                    </a:srgbClr>
                  </a:outerShdw>
                </a:effectLst>
              </a:rPr>
              <a:t>1. Be respectful </a:t>
            </a:r>
            <a:endParaRPr lang="en-US" sz="4400" dirty="0"/>
          </a:p>
          <a:p>
            <a:pPr algn="ctr"/>
            <a:r>
              <a:rPr lang="en-US" sz="4400" b="1" dirty="0">
                <a:effectLst>
                  <a:outerShdw blurRad="38100" dist="22860" dir="5400000" algn="tl">
                    <a:srgbClr val="000000">
                      <a:alpha val="30000"/>
                    </a:srgbClr>
                  </a:outerShdw>
                </a:effectLst>
              </a:rPr>
              <a:t>2. Be responsible.</a:t>
            </a:r>
            <a:endParaRPr lang="en-US" sz="4400" dirty="0"/>
          </a:p>
          <a:p>
            <a:pPr algn="ctr"/>
            <a:r>
              <a:rPr lang="en-US" sz="4400" b="1" dirty="0">
                <a:effectLst>
                  <a:outerShdw blurRad="38100" dist="22860" dir="5400000" algn="tl">
                    <a:srgbClr val="000000">
                      <a:alpha val="30000"/>
                    </a:srgbClr>
                  </a:outerShdw>
                </a:effectLst>
              </a:rPr>
              <a:t>3</a:t>
            </a:r>
            <a:r>
              <a:rPr lang="en-US" sz="4400" b="1" dirty="0" smtClean="0">
                <a:effectLst>
                  <a:outerShdw blurRad="38100" dist="22860" dir="5400000" algn="tl">
                    <a:srgbClr val="000000">
                      <a:alpha val="30000"/>
                    </a:srgbClr>
                  </a:outerShdw>
                </a:effectLst>
              </a:rPr>
              <a:t>. </a:t>
            </a:r>
            <a:r>
              <a:rPr lang="en-US" sz="4400" b="1" dirty="0">
                <a:effectLst>
                  <a:outerShdw blurRad="38100" dist="22860" dir="5400000" algn="tl">
                    <a:srgbClr val="000000">
                      <a:alpha val="30000"/>
                    </a:srgbClr>
                  </a:outerShdw>
                </a:effectLst>
              </a:rPr>
              <a:t>Be kind.</a:t>
            </a:r>
            <a:endParaRPr lang="en-US" sz="4400" dirty="0"/>
          </a:p>
          <a:p>
            <a:pPr algn="ctr"/>
            <a:r>
              <a:rPr lang="en-US" sz="4400" b="1" dirty="0">
                <a:effectLst>
                  <a:outerShdw blurRad="38100" dist="22860" dir="5400000" algn="tl">
                    <a:srgbClr val="000000">
                      <a:alpha val="30000"/>
                    </a:srgbClr>
                  </a:outerShdw>
                </a:effectLst>
              </a:rPr>
              <a:t>4. Be ready to learn.</a:t>
            </a:r>
            <a:endParaRPr lang="en-US" sz="4400" dirty="0"/>
          </a:p>
          <a:p>
            <a:pPr algn="ctr">
              <a:buNone/>
            </a:pPr>
            <a:r>
              <a:rPr lang="en-US" b="1" i="1" dirty="0" smtClean="0">
                <a:effectLst>
                  <a:outerShdw blurRad="63500" dist="50800" dir="13500000" sx="0" sy="0">
                    <a:srgbClr val="000000">
                      <a:alpha val="50000"/>
                    </a:srgbClr>
                  </a:outerShdw>
                </a:effectLst>
              </a:rPr>
              <a:t> </a:t>
            </a:r>
          </a:p>
          <a:p>
            <a:pPr algn="ctr"/>
            <a:endParaRPr lang="en-US" b="1" i="1" dirty="0">
              <a:effectLst>
                <a:outerShdw blurRad="63500" dist="50800" dir="13500000" sx="0" sy="0">
                  <a:srgbClr val="000000">
                    <a:alpha val="50000"/>
                  </a:srgbClr>
                </a:outerShdw>
              </a:effectLst>
            </a:endParaRPr>
          </a:p>
          <a:p>
            <a:pPr algn="ctr"/>
            <a:endParaRPr lang="en-US" b="1" i="1" dirty="0" smtClean="0">
              <a:effectLst>
                <a:outerShdw blurRad="63500" dist="50800" dir="13500000" sx="0" sy="0">
                  <a:srgbClr val="000000">
                    <a:alpha val="50000"/>
                  </a:srgbClr>
                </a:outerShdw>
              </a:effectLst>
            </a:endParaRPr>
          </a:p>
          <a:p>
            <a:pPr algn="ctr"/>
            <a:endParaRPr lang="en-US" b="1" i="1" dirty="0">
              <a:effectLst>
                <a:outerShdw blurRad="63500" dist="50800" dir="13500000" sx="0" sy="0">
                  <a:srgbClr val="000000">
                    <a:alpha val="50000"/>
                  </a:srgbClr>
                </a:outerShdw>
              </a:effectLst>
            </a:endParaRPr>
          </a:p>
          <a:p>
            <a:pPr algn="ctr"/>
            <a:endParaRPr lang="en-US" dirty="0"/>
          </a:p>
          <a:p>
            <a:endParaRPr lang="en-US" dirty="0"/>
          </a:p>
        </p:txBody>
      </p:sp>
      <p:pic>
        <p:nvPicPr>
          <p:cNvPr id="4" name="Picture 3" descr="http://www.djaasports.org/Rule_Book.jpg"/>
          <p:cNvPicPr/>
          <p:nvPr/>
        </p:nvPicPr>
        <p:blipFill>
          <a:blip r:embed="rId2"/>
          <a:srcRect/>
          <a:stretch>
            <a:fillRect/>
          </a:stretch>
        </p:blipFill>
        <p:spPr bwMode="auto">
          <a:xfrm>
            <a:off x="9532566" y="204787"/>
            <a:ext cx="2245468" cy="4443413"/>
          </a:xfrm>
          <a:prstGeom prst="rect">
            <a:avLst/>
          </a:prstGeom>
          <a:noFill/>
          <a:ln w="9525">
            <a:noFill/>
            <a:miter lim="800000"/>
            <a:headEnd/>
            <a:tailEnd/>
          </a:ln>
        </p:spPr>
      </p:pic>
    </p:spTree>
    <p:extLst>
      <p:ext uri="{BB962C8B-B14F-4D97-AF65-F5344CB8AC3E}">
        <p14:creationId xmlns:p14="http://schemas.microsoft.com/office/powerpoint/2010/main" val="24928202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8000" b="1" u="sng" dirty="0" smtClean="0"/>
              <a:t>Expectations</a:t>
            </a:r>
            <a:r>
              <a:rPr lang="en-US" sz="8000" u="sng" dirty="0" smtClean="0"/>
              <a:t>:</a:t>
            </a:r>
            <a:r>
              <a:rPr lang="en-US" dirty="0" smtClean="0"/>
              <a:t/>
            </a:r>
            <a:br>
              <a:rPr lang="en-US" dirty="0" smtClean="0"/>
            </a:br>
            <a:endParaRPr lang="en-US" dirty="0"/>
          </a:p>
        </p:txBody>
      </p:sp>
      <p:sp>
        <p:nvSpPr>
          <p:cNvPr id="3" name="Content Placeholder 2"/>
          <p:cNvSpPr>
            <a:spLocks noGrp="1"/>
          </p:cNvSpPr>
          <p:nvPr>
            <p:ph idx="1"/>
          </p:nvPr>
        </p:nvSpPr>
        <p:spPr>
          <a:xfrm>
            <a:off x="660400" y="1304925"/>
            <a:ext cx="10515600" cy="4351338"/>
          </a:xfrm>
        </p:spPr>
        <p:txBody>
          <a:bodyPr>
            <a:normAutofit/>
          </a:bodyPr>
          <a:lstStyle/>
          <a:p>
            <a:pPr lvl="0" algn="ctr"/>
            <a:r>
              <a:rPr lang="en-US" sz="4000" dirty="0" smtClean="0"/>
              <a:t>Good </a:t>
            </a:r>
            <a:r>
              <a:rPr lang="en-US" sz="4000" dirty="0"/>
              <a:t>attitude</a:t>
            </a:r>
          </a:p>
          <a:p>
            <a:pPr lvl="0" algn="ctr"/>
            <a:r>
              <a:rPr lang="en-US" sz="4000" dirty="0"/>
              <a:t>Manners</a:t>
            </a:r>
          </a:p>
          <a:p>
            <a:pPr lvl="0" algn="ctr"/>
            <a:r>
              <a:rPr lang="en-US" sz="4000" dirty="0"/>
              <a:t>Take pride in work</a:t>
            </a:r>
          </a:p>
          <a:p>
            <a:pPr lvl="0" algn="ctr"/>
            <a:r>
              <a:rPr lang="en-US" sz="4000" dirty="0"/>
              <a:t>Sense of humor</a:t>
            </a:r>
          </a:p>
          <a:p>
            <a:pPr lvl="0" algn="ctr"/>
            <a:r>
              <a:rPr lang="en-US" sz="4000" dirty="0"/>
              <a:t>Complete all required </a:t>
            </a:r>
            <a:r>
              <a:rPr lang="en-US" sz="4000" dirty="0" smtClean="0"/>
              <a:t>work </a:t>
            </a:r>
            <a:r>
              <a:rPr lang="en-US" sz="4000" dirty="0"/>
              <a:t>to the best of ability</a:t>
            </a:r>
          </a:p>
          <a:p>
            <a:pPr lvl="0" algn="ctr"/>
            <a:r>
              <a:rPr lang="en-US" sz="4000" dirty="0"/>
              <a:t>100% effort</a:t>
            </a:r>
          </a:p>
        </p:txBody>
      </p:sp>
      <p:pic>
        <p:nvPicPr>
          <p:cNvPr id="4" name="Picture 3" descr="http://www.theaustin.com/sites/default/files/images/exceed%20expectation.jpg"/>
          <p:cNvPicPr/>
          <p:nvPr/>
        </p:nvPicPr>
        <p:blipFill>
          <a:blip r:embed="rId2"/>
          <a:srcRect/>
          <a:stretch>
            <a:fillRect/>
          </a:stretch>
        </p:blipFill>
        <p:spPr bwMode="auto">
          <a:xfrm>
            <a:off x="8651875" y="4635500"/>
            <a:ext cx="3540125" cy="2222500"/>
          </a:xfrm>
          <a:prstGeom prst="rect">
            <a:avLst/>
          </a:prstGeom>
          <a:noFill/>
          <a:ln w="9525">
            <a:noFill/>
            <a:miter lim="800000"/>
            <a:headEnd/>
            <a:tailEnd/>
          </a:ln>
        </p:spPr>
      </p:pic>
    </p:spTree>
    <p:extLst>
      <p:ext uri="{BB962C8B-B14F-4D97-AF65-F5344CB8AC3E}">
        <p14:creationId xmlns:p14="http://schemas.microsoft.com/office/powerpoint/2010/main" val="28621931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8900" b="1" u="sng" dirty="0" smtClean="0"/>
              <a:t>Rewards</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ctr">
              <a:buNone/>
            </a:pPr>
            <a:r>
              <a:rPr lang="en-US" sz="6000" dirty="0" smtClean="0"/>
              <a:t>Educational Computer time</a:t>
            </a:r>
          </a:p>
          <a:p>
            <a:pPr algn="ctr">
              <a:buNone/>
            </a:pPr>
            <a:endParaRPr lang="en-US" sz="6000" dirty="0"/>
          </a:p>
          <a:p>
            <a:pPr algn="ctr"/>
            <a:r>
              <a:rPr lang="en-US" sz="6000" dirty="0" smtClean="0"/>
              <a:t>Free Reading time</a:t>
            </a:r>
          </a:p>
          <a:p>
            <a:pPr algn="ctr">
              <a:buNone/>
            </a:pPr>
            <a:endParaRPr lang="en-US" sz="6000" dirty="0"/>
          </a:p>
          <a:p>
            <a:endParaRPr lang="en-US" dirty="0"/>
          </a:p>
        </p:txBody>
      </p:sp>
      <p:pic>
        <p:nvPicPr>
          <p:cNvPr id="4" name="Picture 3" descr="http://p1cdn4static.sharpschool.com/UserFiles/Servers/Server_3918723/Image/home%20page%20pics/good_job_gold_ribbon_T.png"/>
          <p:cNvPicPr/>
          <p:nvPr/>
        </p:nvPicPr>
        <p:blipFill>
          <a:blip r:embed="rId2"/>
          <a:srcRect/>
          <a:stretch>
            <a:fillRect/>
          </a:stretch>
        </p:blipFill>
        <p:spPr bwMode="auto">
          <a:xfrm>
            <a:off x="150507" y="365125"/>
            <a:ext cx="1753167" cy="2495550"/>
          </a:xfrm>
          <a:prstGeom prst="rect">
            <a:avLst/>
          </a:prstGeom>
          <a:noFill/>
          <a:ln w="9525">
            <a:noFill/>
            <a:miter lim="800000"/>
            <a:headEnd/>
            <a:tailEnd/>
          </a:ln>
        </p:spPr>
      </p:pic>
      <p:pic>
        <p:nvPicPr>
          <p:cNvPr id="5" name="Picture 4" descr="http://p1cdn4static.sharpschool.com/UserFiles/Servers/Server_3918723/Image/home%20page%20pics/good_job_gold_ribbon_T.png"/>
          <p:cNvPicPr/>
          <p:nvPr/>
        </p:nvPicPr>
        <p:blipFill>
          <a:blip r:embed="rId2"/>
          <a:srcRect/>
          <a:stretch>
            <a:fillRect/>
          </a:stretch>
        </p:blipFill>
        <p:spPr bwMode="auto">
          <a:xfrm>
            <a:off x="10172416" y="4010025"/>
            <a:ext cx="1753167" cy="2495550"/>
          </a:xfrm>
          <a:prstGeom prst="rect">
            <a:avLst/>
          </a:prstGeom>
          <a:noFill/>
          <a:ln w="9525">
            <a:noFill/>
            <a:miter lim="800000"/>
            <a:headEnd/>
            <a:tailEnd/>
          </a:ln>
        </p:spPr>
      </p:pic>
    </p:spTree>
    <p:extLst>
      <p:ext uri="{BB962C8B-B14F-4D97-AF65-F5344CB8AC3E}">
        <p14:creationId xmlns:p14="http://schemas.microsoft.com/office/powerpoint/2010/main" val="38039123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8000" b="1" u="sng" dirty="0" smtClean="0"/>
              <a:t>Consequences:</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lvl="0" algn="ctr"/>
            <a:r>
              <a:rPr lang="en-US" sz="4400" dirty="0" smtClean="0"/>
              <a:t>Reminder </a:t>
            </a:r>
          </a:p>
          <a:p>
            <a:pPr lvl="0" algn="ctr"/>
            <a:r>
              <a:rPr lang="en-US" sz="4400" dirty="0" smtClean="0"/>
              <a:t>Parent Contact (email or phone call) </a:t>
            </a:r>
            <a:endParaRPr lang="en-US" sz="4400" dirty="0"/>
          </a:p>
          <a:p>
            <a:pPr lvl="0" algn="ctr"/>
            <a:r>
              <a:rPr lang="en-US" sz="4400" dirty="0" smtClean="0"/>
              <a:t>Write up</a:t>
            </a:r>
            <a:endParaRPr lang="en-US" sz="4400" dirty="0"/>
          </a:p>
          <a:p>
            <a:pPr lvl="0" algn="ctr"/>
            <a:r>
              <a:rPr lang="en-US" sz="4400" dirty="0" smtClean="0"/>
              <a:t>Referral to the office </a:t>
            </a:r>
          </a:p>
          <a:p>
            <a:pPr lvl="0" algn="ctr">
              <a:buNone/>
            </a:pPr>
            <a:endParaRPr lang="en-US" sz="4400" dirty="0"/>
          </a:p>
          <a:p>
            <a:endParaRPr lang="en-US" dirty="0"/>
          </a:p>
        </p:txBody>
      </p:sp>
      <p:pic>
        <p:nvPicPr>
          <p:cNvPr id="4" name="Picture 3" descr="http://www.jackizehner.com/wp-content/uploads/2010/04/unhappy_face_sticker-p217427116611791537qjcl_400.jpg"/>
          <p:cNvPicPr/>
          <p:nvPr/>
        </p:nvPicPr>
        <p:blipFill>
          <a:blip r:embed="rId2"/>
          <a:srcRect/>
          <a:stretch>
            <a:fillRect/>
          </a:stretch>
        </p:blipFill>
        <p:spPr bwMode="auto">
          <a:xfrm>
            <a:off x="1" y="4635500"/>
            <a:ext cx="2108200" cy="2222500"/>
          </a:xfrm>
          <a:prstGeom prst="rect">
            <a:avLst/>
          </a:prstGeom>
          <a:noFill/>
          <a:ln w="9525">
            <a:noFill/>
            <a:miter lim="800000"/>
            <a:headEnd/>
            <a:tailEnd/>
          </a:ln>
        </p:spPr>
      </p:pic>
    </p:spTree>
    <p:extLst>
      <p:ext uri="{BB962C8B-B14F-4D97-AF65-F5344CB8AC3E}">
        <p14:creationId xmlns:p14="http://schemas.microsoft.com/office/powerpoint/2010/main" val="9316579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u="sng" dirty="0" smtClean="0"/>
              <a:t>Disruptive and/ or unacceptable Behavior:</a:t>
            </a:r>
            <a:endParaRPr lang="en-US" sz="4800" b="1" dirty="0"/>
          </a:p>
        </p:txBody>
      </p:sp>
      <p:sp>
        <p:nvSpPr>
          <p:cNvPr id="3" name="Content Placeholder 2"/>
          <p:cNvSpPr>
            <a:spLocks noGrp="1"/>
          </p:cNvSpPr>
          <p:nvPr>
            <p:ph idx="1"/>
          </p:nvPr>
        </p:nvSpPr>
        <p:spPr/>
        <p:txBody>
          <a:bodyPr>
            <a:normAutofit fontScale="92500" lnSpcReduction="10000"/>
          </a:bodyPr>
          <a:lstStyle/>
          <a:p>
            <a:pPr lvl="0" algn="ctr"/>
            <a:r>
              <a:rPr lang="en-US" sz="5200" dirty="0" smtClean="0"/>
              <a:t>Excessive </a:t>
            </a:r>
            <a:r>
              <a:rPr lang="en-US" sz="5200" dirty="0"/>
              <a:t>talking</a:t>
            </a:r>
          </a:p>
          <a:p>
            <a:pPr lvl="0" algn="ctr"/>
            <a:r>
              <a:rPr lang="en-US" sz="5200" dirty="0"/>
              <a:t>Out of </a:t>
            </a:r>
            <a:r>
              <a:rPr lang="en-US" sz="5200" dirty="0" smtClean="0"/>
              <a:t>seat </a:t>
            </a:r>
            <a:r>
              <a:rPr lang="en-US" sz="5200" dirty="0"/>
              <a:t>or area</a:t>
            </a:r>
          </a:p>
          <a:p>
            <a:pPr lvl="0" algn="ctr"/>
            <a:r>
              <a:rPr lang="en-US" sz="5200" dirty="0"/>
              <a:t>Insubordination (talking back to </a:t>
            </a:r>
            <a:r>
              <a:rPr lang="en-US" sz="5200" dirty="0" smtClean="0"/>
              <a:t>teacher)</a:t>
            </a:r>
            <a:endParaRPr lang="en-US" sz="5200" dirty="0"/>
          </a:p>
          <a:p>
            <a:pPr lvl="0" algn="ctr"/>
            <a:r>
              <a:rPr lang="en-US" sz="5200" dirty="0"/>
              <a:t>Failure to follow directions</a:t>
            </a:r>
          </a:p>
          <a:p>
            <a:pPr lvl="0" algn="ctr"/>
            <a:r>
              <a:rPr lang="en-US" sz="5200" dirty="0"/>
              <a:t>H</a:t>
            </a:r>
            <a:r>
              <a:rPr lang="en-US" sz="5200" dirty="0" smtClean="0"/>
              <a:t>orseplay</a:t>
            </a:r>
            <a:endParaRPr lang="en-US" sz="5200" dirty="0"/>
          </a:p>
          <a:p>
            <a:pPr lvl="0" algn="ctr"/>
            <a:r>
              <a:rPr lang="en-US" sz="5200" dirty="0"/>
              <a:t>I</a:t>
            </a:r>
            <a:r>
              <a:rPr lang="en-US" sz="5200" dirty="0" smtClean="0"/>
              <a:t>nappropriate </a:t>
            </a:r>
            <a:r>
              <a:rPr lang="en-US" sz="5200" dirty="0"/>
              <a:t>comment/language</a:t>
            </a:r>
          </a:p>
          <a:p>
            <a:endParaRPr lang="en-US" dirty="0"/>
          </a:p>
        </p:txBody>
      </p:sp>
      <p:pic>
        <p:nvPicPr>
          <p:cNvPr id="4" name="Picture 3" descr="https://www.colourbox.com/preview/3936398-no-as-a-not-allowed-forbidden-warning-red-sign-isolated-on-white.jpg"/>
          <p:cNvPicPr/>
          <p:nvPr/>
        </p:nvPicPr>
        <p:blipFill>
          <a:blip r:embed="rId2" cstate="print"/>
          <a:srcRect/>
          <a:stretch>
            <a:fillRect/>
          </a:stretch>
        </p:blipFill>
        <p:spPr bwMode="auto">
          <a:xfrm>
            <a:off x="326668" y="1282567"/>
            <a:ext cx="1566526" cy="1937152"/>
          </a:xfrm>
          <a:prstGeom prst="rect">
            <a:avLst/>
          </a:prstGeom>
          <a:noFill/>
          <a:ln w="9525">
            <a:noFill/>
            <a:miter lim="800000"/>
            <a:headEnd/>
            <a:tailEnd/>
          </a:ln>
        </p:spPr>
      </p:pic>
    </p:spTree>
    <p:extLst>
      <p:ext uri="{BB962C8B-B14F-4D97-AF65-F5344CB8AC3E}">
        <p14:creationId xmlns:p14="http://schemas.microsoft.com/office/powerpoint/2010/main" val="27516470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G</a:t>
            </a:r>
            <a:r>
              <a:rPr lang="en-US" i="1" u="sng" dirty="0"/>
              <a:t>o Math Curriculum</a:t>
            </a:r>
            <a:endParaRPr lang="en-US" dirty="0"/>
          </a:p>
        </p:txBody>
      </p:sp>
      <p:sp>
        <p:nvSpPr>
          <p:cNvPr id="3" name="Content Placeholder 2"/>
          <p:cNvSpPr>
            <a:spLocks noGrp="1"/>
          </p:cNvSpPr>
          <p:nvPr>
            <p:ph idx="1"/>
          </p:nvPr>
        </p:nvSpPr>
        <p:spPr>
          <a:xfrm>
            <a:off x="838200" y="1810635"/>
            <a:ext cx="10515600" cy="4351338"/>
          </a:xfrm>
        </p:spPr>
        <p:txBody>
          <a:bodyPr/>
          <a:lstStyle/>
          <a:p>
            <a:pPr lvl="0" algn="ctr"/>
            <a:r>
              <a:rPr lang="en-US" dirty="0"/>
              <a:t>Whole group instruction</a:t>
            </a:r>
          </a:p>
          <a:p>
            <a:pPr lvl="0" algn="ctr"/>
            <a:r>
              <a:rPr lang="en-US" dirty="0"/>
              <a:t>Small group instruction</a:t>
            </a:r>
          </a:p>
          <a:p>
            <a:pPr lvl="0" algn="ctr"/>
            <a:r>
              <a:rPr lang="en-US" dirty="0"/>
              <a:t>Independent </a:t>
            </a:r>
            <a:r>
              <a:rPr lang="en-US" dirty="0" smtClean="0"/>
              <a:t>assignments</a:t>
            </a:r>
            <a:endParaRPr lang="en-US" dirty="0"/>
          </a:p>
          <a:p>
            <a:pPr lvl="0" algn="ctr"/>
            <a:r>
              <a:rPr lang="en-US" dirty="0"/>
              <a:t>Real-World Math application</a:t>
            </a:r>
          </a:p>
          <a:p>
            <a:pPr lvl="0" algn="ctr">
              <a:buNone/>
            </a:pPr>
            <a:endParaRPr lang="en-US" dirty="0"/>
          </a:p>
          <a:p>
            <a:endParaRPr lang="en-US" dirty="0"/>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655272" y="1447630"/>
            <a:ext cx="2777475" cy="2854546"/>
          </a:xfrm>
          <a:prstGeom prst="rect">
            <a:avLst/>
          </a:prstGeom>
          <a:noFill/>
          <a:ln>
            <a:noFill/>
          </a:ln>
        </p:spPr>
      </p:pic>
    </p:spTree>
    <p:extLst>
      <p:ext uri="{BB962C8B-B14F-4D97-AF65-F5344CB8AC3E}">
        <p14:creationId xmlns:p14="http://schemas.microsoft.com/office/powerpoint/2010/main" val="40824088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6600" b="1" i="1" u="sng" dirty="0" err="1" smtClean="0"/>
              <a:t>STEMscopes</a:t>
            </a:r>
            <a:r>
              <a:rPr lang="en-US" dirty="0"/>
              <a:t/>
            </a:r>
            <a:br>
              <a:rPr lang="en-US" dirty="0"/>
            </a:br>
            <a:endParaRPr lang="en-US" dirty="0"/>
          </a:p>
        </p:txBody>
      </p:sp>
      <p:sp>
        <p:nvSpPr>
          <p:cNvPr id="3" name="Content Placeholder 2"/>
          <p:cNvSpPr>
            <a:spLocks noGrp="1"/>
          </p:cNvSpPr>
          <p:nvPr>
            <p:ph idx="1"/>
          </p:nvPr>
        </p:nvSpPr>
        <p:spPr>
          <a:xfrm>
            <a:off x="1094748" y="2598358"/>
            <a:ext cx="10515600" cy="4351338"/>
          </a:xfrm>
        </p:spPr>
        <p:txBody>
          <a:bodyPr/>
          <a:lstStyle/>
          <a:p>
            <a:pPr lvl="0" algn="ctr"/>
            <a:endParaRPr lang="en-US" dirty="0" smtClean="0"/>
          </a:p>
          <a:p>
            <a:pPr lvl="0" algn="ctr"/>
            <a:endParaRPr lang="en-US" dirty="0"/>
          </a:p>
          <a:p>
            <a:pPr lvl="0" algn="ctr"/>
            <a:endParaRPr lang="en-US" dirty="0" smtClean="0"/>
          </a:p>
          <a:p>
            <a:pPr lvl="0" algn="ctr"/>
            <a:r>
              <a:rPr lang="en-US" dirty="0" smtClean="0"/>
              <a:t>Science </a:t>
            </a:r>
            <a:r>
              <a:rPr lang="en-US" dirty="0"/>
              <a:t>is a hands-on experience</a:t>
            </a:r>
          </a:p>
          <a:p>
            <a:pPr lvl="0" algn="ctr"/>
            <a:r>
              <a:rPr lang="en-US" dirty="0"/>
              <a:t>Weekly labs </a:t>
            </a:r>
          </a:p>
          <a:p>
            <a:pPr lvl="0" algn="ctr"/>
            <a:r>
              <a:rPr lang="en-US" dirty="0"/>
              <a:t>Quizzes &amp; Unit Tests</a:t>
            </a:r>
          </a:p>
          <a:p>
            <a:pPr lvl="0" algn="ctr"/>
            <a:r>
              <a:rPr lang="en-US" dirty="0" err="1" smtClean="0"/>
              <a:t>STEMscopes</a:t>
            </a:r>
            <a:r>
              <a:rPr lang="en-US" dirty="0" smtClean="0"/>
              <a:t> </a:t>
            </a:r>
            <a:r>
              <a:rPr lang="en-US" dirty="0"/>
              <a:t>lessons will be assigned for review at home</a:t>
            </a:r>
          </a:p>
          <a:p>
            <a:endParaRPr lang="en-US" dirty="0"/>
          </a:p>
        </p:txBody>
      </p:sp>
      <p:pic>
        <p:nvPicPr>
          <p:cNvPr id="1026" name="Picture 2" descr="Image result for stemscop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9116" y="1330646"/>
            <a:ext cx="4509348" cy="25354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7429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t>Extended Activity</a:t>
            </a:r>
            <a:endParaRPr lang="en-US" sz="6000" dirty="0"/>
          </a:p>
        </p:txBody>
      </p:sp>
      <p:sp>
        <p:nvSpPr>
          <p:cNvPr id="3" name="Content Placeholder 2"/>
          <p:cNvSpPr>
            <a:spLocks noGrp="1"/>
          </p:cNvSpPr>
          <p:nvPr>
            <p:ph idx="1"/>
          </p:nvPr>
        </p:nvSpPr>
        <p:spPr/>
        <p:txBody>
          <a:bodyPr/>
          <a:lstStyle/>
          <a:p>
            <a:r>
              <a:rPr lang="en-US" dirty="0" smtClean="0"/>
              <a:t>Extended learning will be assigned almost every night to review the Math lesson from that day. </a:t>
            </a:r>
            <a:endParaRPr lang="en-US" dirty="0" smtClean="0"/>
          </a:p>
          <a:p>
            <a:pPr marL="0" indent="0">
              <a:buNone/>
            </a:pPr>
            <a:endParaRPr lang="en-US" dirty="0" smtClean="0"/>
          </a:p>
          <a:p>
            <a:r>
              <a:rPr lang="en-US" dirty="0" smtClean="0"/>
              <a:t>Science </a:t>
            </a:r>
            <a:r>
              <a:rPr lang="en-US" dirty="0" smtClean="0"/>
              <a:t>will be on an as needed </a:t>
            </a:r>
            <a:r>
              <a:rPr lang="en-US" dirty="0" smtClean="0"/>
              <a:t>basis.</a:t>
            </a:r>
          </a:p>
          <a:p>
            <a:pPr marL="0" indent="0">
              <a:buNone/>
            </a:pPr>
            <a:endParaRPr lang="en-US" dirty="0" smtClean="0"/>
          </a:p>
          <a:p>
            <a:r>
              <a:rPr lang="en-US" dirty="0" smtClean="0"/>
              <a:t>45 minutes of </a:t>
            </a:r>
            <a:r>
              <a:rPr lang="en-US" dirty="0" err="1" smtClean="0"/>
              <a:t>i</a:t>
            </a:r>
            <a:r>
              <a:rPr lang="en-US" dirty="0" smtClean="0"/>
              <a:t>-ready </a:t>
            </a:r>
            <a:r>
              <a:rPr lang="en-US" dirty="0" smtClean="0"/>
              <a:t>needs to completed each week for both Math and ELA. </a:t>
            </a:r>
          </a:p>
          <a:p>
            <a:pPr lvl="1"/>
            <a:r>
              <a:rPr lang="en-US" dirty="0" smtClean="0"/>
              <a:t>Your child’s password will be given to them </a:t>
            </a:r>
            <a:r>
              <a:rPr lang="en-US" dirty="0" smtClean="0"/>
              <a:t>in their agenda</a:t>
            </a:r>
            <a:r>
              <a:rPr lang="en-US" dirty="0" smtClean="0"/>
              <a:t>.</a:t>
            </a:r>
            <a:endParaRPr lang="en-US" dirty="0"/>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4"/>
          <p:cNvSpPr>
            <a:spLocks noChangeArrowheads="1"/>
          </p:cNvSpPr>
          <p:nvPr/>
        </p:nvSpPr>
        <p:spPr bwMode="auto">
          <a:xfrm>
            <a:off x="0" y="18383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5"/>
          <p:cNvSpPr>
            <a:spLocks noChangeArrowheads="1"/>
          </p:cNvSpPr>
          <p:nvPr/>
        </p:nvSpPr>
        <p:spPr bwMode="auto">
          <a:xfrm>
            <a:off x="0" y="38385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smtClean="0">
                <a:ln>
                  <a:noFill/>
                </a:ln>
                <a:solidFill>
                  <a:srgbClr val="50637D"/>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ja-JP"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6881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14021</TotalTime>
  <Words>507</Words>
  <Application>Microsoft Office PowerPoint</Application>
  <PresentationFormat>Widescreen</PresentationFormat>
  <Paragraphs>91</Paragraphs>
  <Slides>15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ＭＳ Ｐゴシック</vt:lpstr>
      <vt:lpstr>Adobe Garamond Pro Bold</vt:lpstr>
      <vt:lpstr>Arial</vt:lpstr>
      <vt:lpstr>Calibri</vt:lpstr>
      <vt:lpstr>Calibri Light</vt:lpstr>
      <vt:lpstr>FangSong</vt:lpstr>
      <vt:lpstr>Gentium Basic</vt:lpstr>
      <vt:lpstr>Times New Roman</vt:lpstr>
      <vt:lpstr>Office Theme</vt:lpstr>
      <vt:lpstr>Mrs. Murphy</vt:lpstr>
      <vt:lpstr>Rules</vt:lpstr>
      <vt:lpstr>Expectations: </vt:lpstr>
      <vt:lpstr>Rewards </vt:lpstr>
      <vt:lpstr>Consequences: </vt:lpstr>
      <vt:lpstr>Disruptive and/ or unacceptable Behavior:</vt:lpstr>
      <vt:lpstr>Go Math Curriculum</vt:lpstr>
      <vt:lpstr>STEMscopes </vt:lpstr>
      <vt:lpstr>Extended Activity</vt:lpstr>
      <vt:lpstr>Classroom Donations </vt:lpstr>
      <vt:lpstr>What is the IB Program?</vt:lpstr>
      <vt:lpstr>What you will see in your students classroom: </vt:lpstr>
      <vt:lpstr>Want to know more about the ib pyp?</vt:lpstr>
      <vt:lpstr>Communication: </vt:lpstr>
      <vt:lpstr>Contact Info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Mr. Savage</dc:title>
  <dc:creator>Dexter Savage</dc:creator>
  <cp:lastModifiedBy>Amber Murphy</cp:lastModifiedBy>
  <cp:revision>21</cp:revision>
  <dcterms:created xsi:type="dcterms:W3CDTF">2015-09-01T18:24:18Z</dcterms:created>
  <dcterms:modified xsi:type="dcterms:W3CDTF">2018-08-31T12:19:23Z</dcterms:modified>
</cp:coreProperties>
</file>